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 Dongyuan" initials="FD" lastIdx="1" clrIdx="0">
    <p:extLst>
      <p:ext uri="{19B8F6BF-5375-455C-9EA6-DF929625EA0E}">
        <p15:presenceInfo xmlns:p15="http://schemas.microsoft.com/office/powerpoint/2012/main" userId="ee7e35ad8fd103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807"/>
    <a:srgbClr val="EA6F1C"/>
    <a:srgbClr val="A92305"/>
    <a:srgbClr val="A62205"/>
    <a:srgbClr val="E25E16"/>
    <a:srgbClr val="B62606"/>
    <a:srgbClr val="DA6D1B"/>
    <a:srgbClr val="DA5C15"/>
    <a:srgbClr val="DE6C1B"/>
    <a:srgbClr val="EF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svg"/><Relationship Id="rId39" Type="http://schemas.openxmlformats.org/officeDocument/2006/relationships/image" Target="../media/image55.sv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41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43" Type="http://schemas.openxmlformats.org/officeDocument/2006/relationships/image" Target="../media/image59.svg"/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png"/><Relationship Id="rId33" Type="http://schemas.openxmlformats.org/officeDocument/2006/relationships/image" Target="../media/image49.svg"/><Relationship Id="rId38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gif"/><Relationship Id="rId3" Type="http://schemas.openxmlformats.org/officeDocument/2006/relationships/image" Target="../media/image9.sv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64.png"/><Relationship Id="rId5" Type="http://schemas.openxmlformats.org/officeDocument/2006/relationships/image" Target="../media/image44.png"/><Relationship Id="rId10" Type="http://schemas.openxmlformats.org/officeDocument/2006/relationships/image" Target="../media/image63.svg"/><Relationship Id="rId4" Type="http://schemas.openxmlformats.org/officeDocument/2006/relationships/image" Target="../media/image52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3" Type="http://schemas.openxmlformats.org/officeDocument/2006/relationships/image" Target="../media/image59.svg"/><Relationship Id="rId7" Type="http://schemas.openxmlformats.org/officeDocument/2006/relationships/image" Target="../media/image68.svg"/><Relationship Id="rId12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openxmlformats.org/officeDocument/2006/relationships/image" Target="../media/image9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svg"/><Relationship Id="rId18" Type="http://schemas.openxmlformats.org/officeDocument/2006/relationships/image" Target="../media/image80.svg"/><Relationship Id="rId3" Type="http://schemas.openxmlformats.org/officeDocument/2006/relationships/image" Target="../media/image9.svg"/><Relationship Id="rId7" Type="http://schemas.openxmlformats.org/officeDocument/2006/relationships/image" Target="../media/image55.sv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image" Target="../media/image8.png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4.svg"/><Relationship Id="rId5" Type="http://schemas.openxmlformats.org/officeDocument/2006/relationships/image" Target="../media/image57.sv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5.png"/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12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svg"/><Relationship Id="rId5" Type="http://schemas.openxmlformats.org/officeDocument/2006/relationships/image" Target="../media/image47.svg"/><Relationship Id="rId15" Type="http://schemas.openxmlformats.org/officeDocument/2006/relationships/image" Target="../media/image80.svg"/><Relationship Id="rId10" Type="http://schemas.openxmlformats.org/officeDocument/2006/relationships/image" Target="../media/image8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6B4D3-E911-45B5-23D9-9D56C6777787}"/>
              </a:ext>
            </a:extLst>
          </p:cNvPr>
          <p:cNvSpPr txBox="1"/>
          <p:nvPr/>
        </p:nvSpPr>
        <p:spPr>
          <a:xfrm>
            <a:off x="2533650" y="2172705"/>
            <a:ext cx="6811480" cy="406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A Best Practice on Search Engine System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大数据应用开发课程设计作品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➢ 团队：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The Seekers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➢ 汇报人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：付东源、谭斯谦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9422E-33EA-8EF2-7B80-D9DCFCF74801}"/>
              </a:ext>
            </a:extLst>
          </p:cNvPr>
          <p:cNvSpPr txBox="1"/>
          <p:nvPr/>
        </p:nvSpPr>
        <p:spPr>
          <a:xfrm>
            <a:off x="9345130" y="6476699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By Team The Seekers 2022-06-06</a:t>
            </a:r>
            <a:endParaRPr lang="en-US" altLang="zh-CN" sz="10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4D91F-6035-F2AF-64BF-44920D3AAF59}"/>
              </a:ext>
            </a:extLst>
          </p:cNvPr>
          <p:cNvGrpSpPr/>
          <p:nvPr/>
        </p:nvGrpSpPr>
        <p:grpSpPr>
          <a:xfrm>
            <a:off x="2533650" y="3059770"/>
            <a:ext cx="8593225" cy="1143042"/>
            <a:chOff x="2533650" y="3206995"/>
            <a:chExt cx="8593225" cy="11430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EC6A08-505D-DD6B-0DFC-7CA41C55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8408" y="3206996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453BB9-9678-44BD-A905-5BF4F870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3650" y="3210331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3B27B7-5E6C-6E78-CBC6-9F45F36C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3166" y="3206995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FFA0C6E-A5F0-95D1-CAFC-45C6D2A92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7924" y="3216560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733C-1005-2C83-6381-A6ECD9CEEF5A}"/>
              </a:ext>
            </a:extLst>
          </p:cNvPr>
          <p:cNvSpPr/>
          <p:nvPr/>
        </p:nvSpPr>
        <p:spPr>
          <a:xfrm rot="5400000">
            <a:off x="-2074047" y="2793732"/>
            <a:ext cx="6858001" cy="1270535"/>
          </a:xfrm>
          <a:prstGeom prst="rect">
            <a:avLst/>
          </a:prstGeom>
          <a:gradFill flip="none" rotWithShape="1">
            <a:gsLst>
              <a:gs pos="4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B62606"/>
              </a:gs>
              <a:gs pos="36000">
                <a:srgbClr val="E25E1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1D729-32C1-719B-A9EC-DDA16D96D117}"/>
              </a:ext>
            </a:extLst>
          </p:cNvPr>
          <p:cNvSpPr/>
          <p:nvPr/>
        </p:nvSpPr>
        <p:spPr>
          <a:xfrm>
            <a:off x="0" y="702644"/>
            <a:ext cx="12191999" cy="1270535"/>
          </a:xfrm>
          <a:prstGeom prst="rect">
            <a:avLst/>
          </a:prstGeom>
          <a:gradFill flip="none" rotWithShape="1">
            <a:gsLst>
              <a:gs pos="13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A92305"/>
              </a:gs>
              <a:gs pos="36000">
                <a:srgbClr val="EA6F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    搜索引擎系统最佳实践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2C3E1-BE76-96B7-B0E6-4EF2DEC8CB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6" y="702644"/>
            <a:ext cx="1270536" cy="1270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99571-8AC3-7FA8-4D75-B0E7466BECF8}"/>
              </a:ext>
            </a:extLst>
          </p:cNvPr>
          <p:cNvSpPr txBox="1"/>
          <p:nvPr/>
        </p:nvSpPr>
        <p:spPr>
          <a:xfrm>
            <a:off x="886690" y="228751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Seeker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9835-D8D2-8325-F342-11A271584461}"/>
              </a:ext>
            </a:extLst>
          </p:cNvPr>
          <p:cNvSpPr txBox="1"/>
          <p:nvPr/>
        </p:nvSpPr>
        <p:spPr>
          <a:xfrm>
            <a:off x="1369289" y="326287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Search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7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6BE8AE4-F471-FD4E-6EAB-7A9B73FF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5000" r="4036" b="5139"/>
          <a:stretch/>
        </p:blipFill>
        <p:spPr>
          <a:xfrm>
            <a:off x="4158273" y="342900"/>
            <a:ext cx="7658100" cy="616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E2D91F-F785-216B-B3D5-FAC53DBE94E5}"/>
              </a:ext>
            </a:extLst>
          </p:cNvPr>
          <p:cNvSpPr/>
          <p:nvPr/>
        </p:nvSpPr>
        <p:spPr>
          <a:xfrm flipV="1">
            <a:off x="4320198" y="788029"/>
            <a:ext cx="4781549" cy="1934468"/>
          </a:xfrm>
          <a:prstGeom prst="roundRect">
            <a:avLst>
              <a:gd name="adj" fmla="val 2052"/>
            </a:avLst>
          </a:prstGeom>
          <a:noFill/>
          <a:ln w="9525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CA8D2B-8DD1-D643-4C9D-4F63FE4112B1}"/>
              </a:ext>
            </a:extLst>
          </p:cNvPr>
          <p:cNvSpPr/>
          <p:nvPr/>
        </p:nvSpPr>
        <p:spPr>
          <a:xfrm>
            <a:off x="7308556" y="680835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70ACCA-D9EE-B3DD-1191-1E605AFD020E}"/>
              </a:ext>
            </a:extLst>
          </p:cNvPr>
          <p:cNvSpPr/>
          <p:nvPr/>
        </p:nvSpPr>
        <p:spPr>
          <a:xfrm flipV="1">
            <a:off x="4320198" y="2828119"/>
            <a:ext cx="7267575" cy="3520293"/>
          </a:xfrm>
          <a:prstGeom prst="roundRect">
            <a:avLst>
              <a:gd name="adj" fmla="val 2052"/>
            </a:avLst>
          </a:prstGeom>
          <a:noFill/>
          <a:ln w="9525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13D2CB-B496-1420-B1E0-EAFC126B802C}"/>
              </a:ext>
            </a:extLst>
          </p:cNvPr>
          <p:cNvSpPr/>
          <p:nvPr/>
        </p:nvSpPr>
        <p:spPr>
          <a:xfrm>
            <a:off x="9791923" y="2722497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060575-73FE-7875-AD5D-A3DF2FCE2880}"/>
              </a:ext>
            </a:extLst>
          </p:cNvPr>
          <p:cNvSpPr/>
          <p:nvPr/>
        </p:nvSpPr>
        <p:spPr>
          <a:xfrm>
            <a:off x="6438830" y="6213505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应用服务器接口请求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URL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及返回数据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7A10C23-6330-7149-78A0-0D2FFCFA65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1" y="1449552"/>
            <a:ext cx="3498934" cy="19005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567362-E31C-6C68-6093-FA0ED8322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810" y="3988386"/>
            <a:ext cx="3495656" cy="19005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Parallelogram 37">
            <a:extLst>
              <a:ext uri="{FF2B5EF4-FFF2-40B4-BE49-F238E27FC236}">
                <a16:creationId xmlns:a16="http://schemas.microsoft.com/office/drawing/2014/main" id="{92F5EF92-E26E-ABB4-125E-2BD8DC54567C}"/>
              </a:ext>
            </a:extLst>
          </p:cNvPr>
          <p:cNvSpPr/>
          <p:nvPr/>
        </p:nvSpPr>
        <p:spPr>
          <a:xfrm>
            <a:off x="832688" y="5755475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搜索记录、搜索结果分页</a:t>
            </a: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A72BFB97-7A1E-D2E8-C83E-6022257A4EEC}"/>
              </a:ext>
            </a:extLst>
          </p:cNvPr>
          <p:cNvSpPr/>
          <p:nvPr/>
        </p:nvSpPr>
        <p:spPr>
          <a:xfrm>
            <a:off x="776145" y="3216641"/>
            <a:ext cx="309698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搜索提示、搜索结果高亮、跳转</a:t>
            </a:r>
          </a:p>
        </p:txBody>
      </p:sp>
    </p:spTree>
    <p:extLst>
      <p:ext uri="{BB962C8B-B14F-4D97-AF65-F5344CB8AC3E}">
        <p14:creationId xmlns:p14="http://schemas.microsoft.com/office/powerpoint/2010/main" val="223243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项目总结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0E4DB2-4E98-7225-C064-9EF2EA91F12A}"/>
              </a:ext>
            </a:extLst>
          </p:cNvPr>
          <p:cNvSpPr txBox="1"/>
          <p:nvPr/>
        </p:nvSpPr>
        <p:spPr>
          <a:xfrm>
            <a:off x="882044" y="1901900"/>
            <a:ext cx="10204044" cy="240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技术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scrapy + MySQL + ES + ES-Head + Django + Vue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广泛应用主流技术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可靠而强大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  <a:endParaRPr lang="en-US" altLang="zh-CN" sz="16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功能</a:t>
            </a:r>
            <a:endParaRPr lang="en-US" altLang="zh-CN" sz="1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融通前后端知识，打通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数据爬取、索引入库、用户检索、结果呈现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四大功能，构建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简单而实用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  <a:endParaRPr lang="en-US" altLang="zh-CN" sz="16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设计</a:t>
            </a:r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原有网站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增量爬取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，新网站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易于接入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（写爬虫、建表</a:t>
            </a:r>
            <a:r>
              <a:rPr lang="en-US" altLang="zh-CN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索引、开始爬取），构建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健壮而易于扩展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的搜索引擎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C5DE-1CDD-6ADF-0254-C1B123C0D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22338"/>
          <a:stretch/>
        </p:blipFill>
        <p:spPr>
          <a:xfrm>
            <a:off x="824601" y="5147697"/>
            <a:ext cx="5529492" cy="903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8E8157-95D3-A7FB-E4F6-3E26E97BF40A}"/>
              </a:ext>
            </a:extLst>
          </p:cNvPr>
          <p:cNvSpPr/>
          <p:nvPr/>
        </p:nvSpPr>
        <p:spPr>
          <a:xfrm>
            <a:off x="591106" y="1619909"/>
            <a:ext cx="11083822" cy="2858927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7C6D2B-903F-6380-2330-E72881681869}"/>
              </a:ext>
            </a:extLst>
          </p:cNvPr>
          <p:cNvSpPr/>
          <p:nvPr/>
        </p:nvSpPr>
        <p:spPr>
          <a:xfrm>
            <a:off x="942563" y="1379674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27F9388-AB55-140E-E556-C97B1B507F44}"/>
              </a:ext>
            </a:extLst>
          </p:cNvPr>
          <p:cNvSpPr/>
          <p:nvPr/>
        </p:nvSpPr>
        <p:spPr>
          <a:xfrm>
            <a:off x="591106" y="4915745"/>
            <a:ext cx="8650666" cy="1367671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8CC5C2-AC18-CA1D-2173-413020C4E118}"/>
              </a:ext>
            </a:extLst>
          </p:cNvPr>
          <p:cNvSpPr/>
          <p:nvPr/>
        </p:nvSpPr>
        <p:spPr>
          <a:xfrm>
            <a:off x="1168330" y="4652101"/>
            <a:ext cx="1099317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C39BB8-AE60-B610-A3A0-69E7866E12DC}"/>
              </a:ext>
            </a:extLst>
          </p:cNvPr>
          <p:cNvSpPr txBox="1"/>
          <p:nvPr/>
        </p:nvSpPr>
        <p:spPr>
          <a:xfrm>
            <a:off x="6931317" y="5013612"/>
            <a:ext cx="2310455" cy="11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赵孟頫行书 简繁" panose="02000500000000000000" pitchFamily="2" charset="-122"/>
                <a:ea typeface="方正赵孟頫行书 简繁" panose="02000500000000000000" pitchFamily="2" charset="-122"/>
                <a:cs typeface="Times New Roman" panose="02020603050405020304" pitchFamily="18" charset="0"/>
              </a:rPr>
              <a:t>在大数据中</a:t>
            </a:r>
            <a:endParaRPr lang="en-US" altLang="zh-C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赵孟頫行书 简繁" panose="02000500000000000000" pitchFamily="2" charset="-122"/>
              <a:ea typeface="方正赵孟頫行书 简繁" panose="02000500000000000000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赵孟頫行书 简繁" panose="02000500000000000000" pitchFamily="2" charset="-122"/>
                <a:ea typeface="方正赵孟頫行书 简繁" panose="02000500000000000000" pitchFamily="2" charset="-122"/>
                <a:cs typeface="Times New Roman" panose="02020603050405020304" pitchFamily="18" charset="0"/>
              </a:rPr>
              <a:t>发现更大价值</a:t>
            </a:r>
            <a:endParaRPr lang="zh-CN" alt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赵孟頫行书 简繁" panose="02000500000000000000" pitchFamily="2" charset="-122"/>
              <a:ea typeface="方正赵孟頫行书 简繁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1ED97-3D63-FDC3-669E-A6B5F1B38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496" y="4896529"/>
            <a:ext cx="1148910" cy="114891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31E280-52DC-8B83-A281-686035F70E11}"/>
              </a:ext>
            </a:extLst>
          </p:cNvPr>
          <p:cNvSpPr txBox="1"/>
          <p:nvPr/>
        </p:nvSpPr>
        <p:spPr>
          <a:xfrm>
            <a:off x="9740722" y="6164889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欢迎扫码访问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GitHub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仓库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6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96B4D3-E911-45B5-23D9-9D56C6777787}"/>
              </a:ext>
            </a:extLst>
          </p:cNvPr>
          <p:cNvSpPr txBox="1"/>
          <p:nvPr/>
        </p:nvSpPr>
        <p:spPr>
          <a:xfrm>
            <a:off x="2533650" y="2172705"/>
            <a:ext cx="6811480" cy="3457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A Best Practice on Search Engine System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感谢聆听！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9422E-33EA-8EF2-7B80-D9DCFCF74801}"/>
              </a:ext>
            </a:extLst>
          </p:cNvPr>
          <p:cNvSpPr txBox="1"/>
          <p:nvPr/>
        </p:nvSpPr>
        <p:spPr>
          <a:xfrm>
            <a:off x="9345130" y="6476699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</a:rPr>
              <a:t>By Team The Seekers 2022-06-06</a:t>
            </a:r>
            <a:endParaRPr lang="en-US" altLang="zh-CN" sz="10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4D91F-6035-F2AF-64BF-44920D3AAF59}"/>
              </a:ext>
            </a:extLst>
          </p:cNvPr>
          <p:cNvGrpSpPr/>
          <p:nvPr/>
        </p:nvGrpSpPr>
        <p:grpSpPr>
          <a:xfrm>
            <a:off x="2533650" y="3059770"/>
            <a:ext cx="8593225" cy="1143042"/>
            <a:chOff x="2533650" y="3206995"/>
            <a:chExt cx="8593225" cy="11430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EC6A08-505D-DD6B-0DFC-7CA41C55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8408" y="3206996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453BB9-9678-44BD-A905-5BF4F870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3650" y="3210331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3B27B7-5E6C-6E78-CBC6-9F45F36C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3166" y="3206995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FFA0C6E-A5F0-95D1-CAFC-45C6D2A92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7924" y="3216560"/>
              <a:ext cx="1948951" cy="113347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reflection blurRad="6350" stA="50000" endA="300" endPos="38500" dist="50800" dir="5400000" sy="-100000" algn="bl" rotWithShape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77D733C-1005-2C83-6381-A6ECD9CEEF5A}"/>
              </a:ext>
            </a:extLst>
          </p:cNvPr>
          <p:cNvSpPr/>
          <p:nvPr/>
        </p:nvSpPr>
        <p:spPr>
          <a:xfrm rot="5400000">
            <a:off x="-2074047" y="2793732"/>
            <a:ext cx="6858001" cy="1270535"/>
          </a:xfrm>
          <a:prstGeom prst="rect">
            <a:avLst/>
          </a:prstGeom>
          <a:gradFill flip="none" rotWithShape="1">
            <a:gsLst>
              <a:gs pos="4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B62606"/>
              </a:gs>
              <a:gs pos="36000">
                <a:srgbClr val="E25E1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1D729-32C1-719B-A9EC-DDA16D96D117}"/>
              </a:ext>
            </a:extLst>
          </p:cNvPr>
          <p:cNvSpPr/>
          <p:nvPr/>
        </p:nvSpPr>
        <p:spPr>
          <a:xfrm>
            <a:off x="0" y="702644"/>
            <a:ext cx="12191999" cy="1270535"/>
          </a:xfrm>
          <a:prstGeom prst="rect">
            <a:avLst/>
          </a:prstGeom>
          <a:gradFill flip="none" rotWithShape="1">
            <a:gsLst>
              <a:gs pos="13000">
                <a:schemeClr val="bg2">
                  <a:tint val="96000"/>
                  <a:shade val="100000"/>
                  <a:hueMod val="270000"/>
                  <a:satMod val="200000"/>
                  <a:lumMod val="128000"/>
                  <a:alpha val="0"/>
                </a:schemeClr>
              </a:gs>
              <a:gs pos="100000">
                <a:srgbClr val="A92305"/>
              </a:gs>
              <a:gs pos="36000">
                <a:srgbClr val="EA6F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    搜索引擎系统最佳实践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2C3E1-BE76-96B7-B0E6-4EF2DEC8CB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6" y="702644"/>
            <a:ext cx="1270536" cy="1270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99571-8AC3-7FA8-4D75-B0E7466BECF8}"/>
              </a:ext>
            </a:extLst>
          </p:cNvPr>
          <p:cNvSpPr txBox="1"/>
          <p:nvPr/>
        </p:nvSpPr>
        <p:spPr>
          <a:xfrm>
            <a:off x="886690" y="228751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Seeker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9835-D8D2-8325-F342-11A271584461}"/>
              </a:ext>
            </a:extLst>
          </p:cNvPr>
          <p:cNvSpPr txBox="1"/>
          <p:nvPr/>
        </p:nvSpPr>
        <p:spPr>
          <a:xfrm>
            <a:off x="1369289" y="3262879"/>
            <a:ext cx="27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Search</a:t>
            </a:r>
            <a:endParaRPr lang="zh-CN" altLang="en-US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3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DC14EC-080F-678B-E125-CBFC8B9364E6}"/>
              </a:ext>
            </a:extLst>
          </p:cNvPr>
          <p:cNvSpPr/>
          <p:nvPr/>
        </p:nvSpPr>
        <p:spPr>
          <a:xfrm>
            <a:off x="730292" y="1379674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项目定义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9B16D-37E3-2A00-EF9E-AC75589843F4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36EA4A-7A25-6373-C887-5A99F9457427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80CCC76-C5BA-4985-2A6A-20A10D2196DA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项目概述</a:t>
              </a:r>
            </a:p>
          </p:txBody>
        </p:sp>
        <p:pic>
          <p:nvPicPr>
            <p:cNvPr id="8" name="Graphic 7" descr="Magnifying glass">
              <a:extLst>
                <a:ext uri="{FF2B5EF4-FFF2-40B4-BE49-F238E27FC236}">
                  <a16:creationId xmlns:a16="http://schemas.microsoft.com/office/drawing/2014/main" id="{5CBFF9CA-176F-E9D9-3048-99AD42C5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15A398-2D4B-27DC-6D18-11DF225B72E7}"/>
              </a:ext>
            </a:extLst>
          </p:cNvPr>
          <p:cNvSpPr txBox="1"/>
          <p:nvPr/>
        </p:nvSpPr>
        <p:spPr>
          <a:xfrm>
            <a:off x="882044" y="1901900"/>
            <a:ext cx="5686879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一个实现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搜索引擎基本功能</a:t>
            </a:r>
            <a:r>
              <a:rPr lang="zh-CN" altLang="en-US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的软件系统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572715-EAC1-A112-141E-3CB92C498162}"/>
              </a:ext>
            </a:extLst>
          </p:cNvPr>
          <p:cNvSpPr/>
          <p:nvPr/>
        </p:nvSpPr>
        <p:spPr>
          <a:xfrm>
            <a:off x="730291" y="2493876"/>
            <a:ext cx="1550853" cy="4888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实现目标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36799-909E-4539-F782-556FB3F5EA72}"/>
              </a:ext>
            </a:extLst>
          </p:cNvPr>
          <p:cNvSpPr txBox="1"/>
          <p:nvPr/>
        </p:nvSpPr>
        <p:spPr>
          <a:xfrm>
            <a:off x="882044" y="3016953"/>
            <a:ext cx="5686879" cy="337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数据爬取</a:t>
            </a:r>
            <a:endParaRPr lang="en-US" altLang="zh-CN" sz="1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登录、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自动化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爬虫脚本，目标网站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一键增量爬取</a:t>
            </a:r>
            <a:endParaRPr lang="en-US" altLang="zh-CN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索引入库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将爬取数据按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分类，并进一步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处理，存入数据仓库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用户检索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发送</a:t>
            </a:r>
            <a:r>
              <a:rPr lang="en-US" altLang="zh-CN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HTTP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至项目服务器，请求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搜索关键词相关数据</a:t>
            </a:r>
            <a:endParaRPr lang="en-US" altLang="zh-CN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结果呈现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开发用户易于接受的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网页应用</a:t>
            </a:r>
            <a:r>
              <a:rPr lang="zh-CN" altLang="en-US" sz="16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，简洁明了</a:t>
            </a:r>
            <a:r>
              <a:rPr lang="zh-CN" alt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展示搜索结果</a:t>
            </a:r>
            <a:endParaRPr lang="en-US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990F23-6CBF-C07D-2C14-25A28BFD25E7}"/>
              </a:ext>
            </a:extLst>
          </p:cNvPr>
          <p:cNvSpPr/>
          <p:nvPr/>
        </p:nvSpPr>
        <p:spPr>
          <a:xfrm>
            <a:off x="7158363" y="1032457"/>
            <a:ext cx="4303345" cy="5223963"/>
          </a:xfrm>
          <a:prstGeom prst="roundRect">
            <a:avLst>
              <a:gd name="adj" fmla="val 2582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搜索引擎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/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根据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用户需求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与一定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，运用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特定策略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从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互联网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检索出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指定信息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反馈给用户的一门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检索技术。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/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核心模块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依托技术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  <a:p>
            <a:pPr algn="ctr"/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ED7C9D-DF29-559E-37EF-9AB2BC6A0F58}"/>
              </a:ext>
            </a:extLst>
          </p:cNvPr>
          <p:cNvGrpSpPr/>
          <p:nvPr/>
        </p:nvGrpSpPr>
        <p:grpSpPr>
          <a:xfrm>
            <a:off x="7538003" y="4564726"/>
            <a:ext cx="3544063" cy="276274"/>
            <a:chOff x="7489824" y="4426589"/>
            <a:chExt cx="3544063" cy="27627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B11C7C-FD0B-C4DA-352C-B60A0D9526CF}"/>
                </a:ext>
              </a:extLst>
            </p:cNvPr>
            <p:cNvGrpSpPr/>
            <p:nvPr/>
          </p:nvGrpSpPr>
          <p:grpSpPr>
            <a:xfrm>
              <a:off x="7489824" y="4426589"/>
              <a:ext cx="695325" cy="276274"/>
              <a:chOff x="7610474" y="4358736"/>
              <a:chExt cx="695325" cy="27627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B1371FD-4E8F-BC46-10B0-4CD7EB46BE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爬虫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061C46A2-F9FE-FEAA-C83F-7AC74E2FC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C8B0D5A-AC93-68C8-645F-38B03CFFE353}"/>
                </a:ext>
              </a:extLst>
            </p:cNvPr>
            <p:cNvGrpSpPr/>
            <p:nvPr/>
          </p:nvGrpSpPr>
          <p:grpSpPr>
            <a:xfrm>
              <a:off x="8441951" y="4426589"/>
              <a:ext cx="695325" cy="276274"/>
              <a:chOff x="7610474" y="4358736"/>
              <a:chExt cx="695325" cy="276274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7EE455A-AC14-7BE0-2F43-E7F6F9980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索引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4DCFD4F-0CF2-9A23-A999-A50B806E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671015" y="4416523"/>
                <a:ext cx="165522" cy="1607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BD88CBF-45B4-CF78-4DE6-A0F1541BD6D5}"/>
                </a:ext>
              </a:extLst>
            </p:cNvPr>
            <p:cNvGrpSpPr/>
            <p:nvPr/>
          </p:nvGrpSpPr>
          <p:grpSpPr>
            <a:xfrm>
              <a:off x="9400801" y="4426589"/>
              <a:ext cx="695325" cy="276274"/>
              <a:chOff x="7610474" y="4358736"/>
              <a:chExt cx="695325" cy="276274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52A71C6-6089-C126-0629-8F355A116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检索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DBE4491-14F7-6CD4-D6D6-DAC0BD1A0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86F37C-BB9D-5F8E-8AC3-07C8C5AF9A12}"/>
                </a:ext>
              </a:extLst>
            </p:cNvPr>
            <p:cNvGrpSpPr/>
            <p:nvPr/>
          </p:nvGrpSpPr>
          <p:grpSpPr>
            <a:xfrm>
              <a:off x="10338562" y="4426589"/>
              <a:ext cx="695325" cy="276274"/>
              <a:chOff x="7610474" y="4358736"/>
              <a:chExt cx="695325" cy="27627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784F533-DCEE-C7D6-E7B8-00A6E79ECE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0474" y="4358736"/>
                <a:ext cx="695325" cy="276274"/>
              </a:xfrm>
              <a:prstGeom prst="roundRect">
                <a:avLst>
                  <a:gd name="adj" fmla="val 6058"/>
                </a:avLst>
              </a:prstGeom>
              <a:gradFill>
                <a:gsLst>
                  <a:gs pos="100000">
                    <a:srgbClr val="D24626"/>
                  </a:gs>
                  <a:gs pos="61000">
                    <a:srgbClr val="CC311A"/>
                  </a:gs>
                  <a:gs pos="18000">
                    <a:srgbClr val="C92212"/>
                  </a:gs>
                  <a:gs pos="0">
                    <a:srgbClr val="C20804"/>
                  </a:gs>
                </a:gsLst>
                <a:lin ang="5400000" scaled="1"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排序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06C90ECE-B38E-6108-A7FE-42BDC5240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671015" y="4414112"/>
                <a:ext cx="165522" cy="165522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A805F3-900C-AAFB-8527-8D50A3B0DB81}"/>
              </a:ext>
            </a:extLst>
          </p:cNvPr>
          <p:cNvGrpSpPr/>
          <p:nvPr/>
        </p:nvGrpSpPr>
        <p:grpSpPr>
          <a:xfrm>
            <a:off x="7538004" y="5658216"/>
            <a:ext cx="3544062" cy="276274"/>
            <a:chOff x="7538004" y="5474066"/>
            <a:chExt cx="3544062" cy="27627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38C5264-A2D2-D53E-69B4-7472267A8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8004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网络爬虫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BD7575F-A679-AA0B-3D0F-EFF0E15111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9169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检索排序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BD91C3-9C4A-6AC9-9E9A-CDC5CB8C2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0571" y="5474066"/>
              <a:ext cx="722398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网页处理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9BBEEF9-B7BA-AFE8-02D6-A9A6030B7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1864" y="5474066"/>
              <a:ext cx="430202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266F81E-0D72-E2D0-E061-85D4EC496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7767" y="5474066"/>
              <a:ext cx="477897" cy="276274"/>
            </a:xfrm>
            <a:prstGeom prst="roundRect">
              <a:avLst>
                <a:gd name="adj" fmla="val 6058"/>
              </a:avLst>
            </a:prstGeom>
            <a:gradFill>
              <a:gsLst>
                <a:gs pos="100000">
                  <a:srgbClr val="D24626"/>
                </a:gs>
                <a:gs pos="61000">
                  <a:srgbClr val="CC311A"/>
                </a:gs>
                <a:gs pos="18000">
                  <a:srgbClr val="C92212"/>
                </a:gs>
                <a:gs pos="0">
                  <a:srgbClr val="C20804"/>
                </a:gs>
              </a:gsLst>
              <a:lin ang="5400000" scaled="1"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endPara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FA35C8B3-C59B-C001-9121-FD1C4C3A99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7315200" y="1205815"/>
            <a:ext cx="3994756" cy="139216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94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A9CBFEB-D5C0-040D-B06C-6A4E7FB17D0F}"/>
              </a:ext>
            </a:extLst>
          </p:cNvPr>
          <p:cNvCxnSpPr>
            <a:cxnSpLocks/>
            <a:stCxn id="198" idx="0"/>
          </p:cNvCxnSpPr>
          <p:nvPr/>
        </p:nvCxnSpPr>
        <p:spPr>
          <a:xfrm flipV="1">
            <a:off x="8338455" y="4899559"/>
            <a:ext cx="0" cy="13308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A4E4501-CC0E-EDB1-41CD-447A152D3230}"/>
              </a:ext>
            </a:extLst>
          </p:cNvPr>
          <p:cNvCxnSpPr>
            <a:cxnSpLocks/>
            <a:stCxn id="195" idx="0"/>
          </p:cNvCxnSpPr>
          <p:nvPr/>
        </p:nvCxnSpPr>
        <p:spPr>
          <a:xfrm flipV="1">
            <a:off x="453493" y="5360262"/>
            <a:ext cx="0" cy="87015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2990B13-B4F1-9FD3-BA16-C667D063068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3330819" y="5270106"/>
            <a:ext cx="0" cy="95942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BBC734D-6CCD-E7DF-16BC-55F34876516D}"/>
              </a:ext>
            </a:extLst>
          </p:cNvPr>
          <p:cNvCxnSpPr>
            <a:cxnSpLocks/>
            <a:stCxn id="196" idx="0"/>
          </p:cNvCxnSpPr>
          <p:nvPr/>
        </p:nvCxnSpPr>
        <p:spPr>
          <a:xfrm flipV="1">
            <a:off x="5094076" y="3709072"/>
            <a:ext cx="0" cy="25213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Connector: Curved 187">
            <a:extLst>
              <a:ext uri="{FF2B5EF4-FFF2-40B4-BE49-F238E27FC236}">
                <a16:creationId xmlns:a16="http://schemas.microsoft.com/office/drawing/2014/main" id="{1F587097-94A5-60DE-D77C-B7214788608A}"/>
              </a:ext>
            </a:extLst>
          </p:cNvPr>
          <p:cNvCxnSpPr>
            <a:cxnSpLocks/>
            <a:stCxn id="35" idx="3"/>
            <a:endCxn id="53" idx="0"/>
          </p:cNvCxnSpPr>
          <p:nvPr/>
        </p:nvCxnSpPr>
        <p:spPr>
          <a:xfrm>
            <a:off x="9873441" y="2114146"/>
            <a:ext cx="1315284" cy="932854"/>
          </a:xfrm>
          <a:prstGeom prst="curvedConnector2">
            <a:avLst/>
          </a:prstGeom>
          <a:ln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A70043-214C-0DBB-E84F-87FBE6A8D035}"/>
              </a:ext>
            </a:extLst>
          </p:cNvPr>
          <p:cNvCxnSpPr>
            <a:cxnSpLocks/>
            <a:stCxn id="101" idx="2"/>
            <a:endCxn id="120" idx="5"/>
          </p:cNvCxnSpPr>
          <p:nvPr/>
        </p:nvCxnSpPr>
        <p:spPr>
          <a:xfrm flipV="1">
            <a:off x="7317521" y="1182120"/>
            <a:ext cx="1632884" cy="1512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326D313-F14C-C1F7-A8AD-2279A3B1DB6F}"/>
              </a:ext>
            </a:extLst>
          </p:cNvPr>
          <p:cNvCxnSpPr>
            <a:stCxn id="122" idx="2"/>
            <a:endCxn id="101" idx="5"/>
          </p:cNvCxnSpPr>
          <p:nvPr/>
        </p:nvCxnSpPr>
        <p:spPr>
          <a:xfrm>
            <a:off x="4831702" y="1182120"/>
            <a:ext cx="1486935" cy="1512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BEF3C9B3-8DD1-83EE-94C6-751000ACB8B2}"/>
              </a:ext>
            </a:extLst>
          </p:cNvPr>
          <p:cNvCxnSpPr>
            <a:stCxn id="26" idx="3"/>
            <a:endCxn id="44" idx="1"/>
          </p:cNvCxnSpPr>
          <p:nvPr/>
        </p:nvCxnSpPr>
        <p:spPr>
          <a:xfrm>
            <a:off x="6430836" y="2106827"/>
            <a:ext cx="770991" cy="1696072"/>
          </a:xfrm>
          <a:prstGeom prst="curvedConnector3">
            <a:avLst>
              <a:gd name="adj1" fmla="val 39499"/>
            </a:avLst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586F3F8E-4C67-A39F-5305-B473E1B06EEB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4720403" y="3042255"/>
            <a:ext cx="897741" cy="760644"/>
          </a:xfrm>
          <a:prstGeom prst="bentConnector3">
            <a:avLst>
              <a:gd name="adj1" fmla="val 42219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3E7893A-330A-7453-362F-6447BC107B45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4720403" y="2106827"/>
            <a:ext cx="886521" cy="935428"/>
          </a:xfrm>
          <a:prstGeom prst="bentConnector3">
            <a:avLst>
              <a:gd name="adj1" fmla="val 42837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62123D7-82C4-2710-F012-BACF80E7E842}"/>
              </a:ext>
            </a:extLst>
          </p:cNvPr>
          <p:cNvCxnSpPr>
            <a:cxnSpLocks/>
            <a:stCxn id="120" idx="4"/>
            <a:endCxn id="100" idx="0"/>
          </p:cNvCxnSpPr>
          <p:nvPr/>
        </p:nvCxnSpPr>
        <p:spPr>
          <a:xfrm>
            <a:off x="9449847" y="1315582"/>
            <a:ext cx="1" cy="26843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70688B-36F4-0A4D-A91F-78CB79B343BA}"/>
              </a:ext>
            </a:extLst>
          </p:cNvPr>
          <p:cNvCxnSpPr>
            <a:cxnSpLocks/>
            <a:stCxn id="101" idx="4"/>
            <a:endCxn id="99" idx="0"/>
          </p:cNvCxnSpPr>
          <p:nvPr/>
        </p:nvCxnSpPr>
        <p:spPr>
          <a:xfrm>
            <a:off x="6818079" y="1317094"/>
            <a:ext cx="0" cy="26692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5A01C12-8454-4F2B-D161-CEE5210F5979}"/>
              </a:ext>
            </a:extLst>
          </p:cNvPr>
          <p:cNvCxnSpPr>
            <a:cxnSpLocks/>
            <a:stCxn id="122" idx="3"/>
            <a:endCxn id="121" idx="0"/>
          </p:cNvCxnSpPr>
          <p:nvPr/>
        </p:nvCxnSpPr>
        <p:spPr>
          <a:xfrm flipH="1">
            <a:off x="4298401" y="1315582"/>
            <a:ext cx="493" cy="119445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9B16D-37E3-2A00-EF9E-AC75589843F4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36EA4A-7A25-6373-C887-5A99F9457427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80CCC76-C5BA-4985-2A6A-20A10D2196DA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项目架构</a:t>
              </a:r>
            </a:p>
          </p:txBody>
        </p:sp>
        <p:pic>
          <p:nvPicPr>
            <p:cNvPr id="8" name="Graphic 7" descr="Magnifying glass">
              <a:extLst>
                <a:ext uri="{FF2B5EF4-FFF2-40B4-BE49-F238E27FC236}">
                  <a16:creationId xmlns:a16="http://schemas.microsoft.com/office/drawing/2014/main" id="{5CBFF9CA-176F-E9D9-3048-99AD42C5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7C2998-9D53-6D3E-73B8-5AA8A65E92E9}"/>
              </a:ext>
            </a:extLst>
          </p:cNvPr>
          <p:cNvGrpSpPr/>
          <p:nvPr/>
        </p:nvGrpSpPr>
        <p:grpSpPr>
          <a:xfrm>
            <a:off x="3896491" y="2646015"/>
            <a:ext cx="826185" cy="1146810"/>
            <a:chOff x="1959778" y="3276600"/>
            <a:chExt cx="826185" cy="11468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1AF175-83E7-0A2F-3B42-46C54379ECE7}"/>
                </a:ext>
              </a:extLst>
            </p:cNvPr>
            <p:cNvGrpSpPr/>
            <p:nvPr/>
          </p:nvGrpSpPr>
          <p:grpSpPr>
            <a:xfrm>
              <a:off x="1959778" y="3276600"/>
              <a:ext cx="823912" cy="792480"/>
              <a:chOff x="2052639" y="3733800"/>
              <a:chExt cx="823912" cy="79248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E89CFC2-6375-A65B-5E58-DA0BBD32D197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A420F71-8C82-D872-198A-FA3BB902F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4E213C8-2730-08D0-0555-957F8C470B51}"/>
                </a:ext>
              </a:extLst>
            </p:cNvPr>
            <p:cNvSpPr/>
            <p:nvPr/>
          </p:nvSpPr>
          <p:spPr>
            <a:xfrm>
              <a:off x="1959778" y="4178982"/>
              <a:ext cx="826185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网络爬虫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D8C9C-9E5F-30B7-3D02-7B5AA6AA3924}"/>
              </a:ext>
            </a:extLst>
          </p:cNvPr>
          <p:cNvGrpSpPr/>
          <p:nvPr/>
        </p:nvGrpSpPr>
        <p:grpSpPr>
          <a:xfrm>
            <a:off x="7080976" y="1704910"/>
            <a:ext cx="1065614" cy="1146810"/>
            <a:chOff x="3683200" y="3276600"/>
            <a:chExt cx="1065614" cy="11468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C6BDE-735D-E5E8-4458-8F89720FD35D}"/>
                </a:ext>
              </a:extLst>
            </p:cNvPr>
            <p:cNvGrpSpPr/>
            <p:nvPr/>
          </p:nvGrpSpPr>
          <p:grpSpPr>
            <a:xfrm>
              <a:off x="3804052" y="3276600"/>
              <a:ext cx="823912" cy="792480"/>
              <a:chOff x="2052639" y="3733800"/>
              <a:chExt cx="823912" cy="7924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85148D3-1586-A5BB-FF00-4708CB2C9725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D2F7399-685A-9933-84FF-99439E02F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80432" y="3841749"/>
                <a:ext cx="568325" cy="568325"/>
              </a:xfrm>
              <a:prstGeom prst="rect">
                <a:avLst/>
              </a:prstGeom>
            </p:spPr>
          </p:pic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0B351D7-9341-B3DA-2AC8-387B90F6566F}"/>
                </a:ext>
              </a:extLst>
            </p:cNvPr>
            <p:cNvSpPr/>
            <p:nvPr/>
          </p:nvSpPr>
          <p:spPr>
            <a:xfrm>
              <a:off x="3683200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搜索工具面板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B7EFFD-931C-BBF8-283F-DCBABAE35F60}"/>
              </a:ext>
            </a:extLst>
          </p:cNvPr>
          <p:cNvGrpSpPr/>
          <p:nvPr/>
        </p:nvGrpSpPr>
        <p:grpSpPr>
          <a:xfrm>
            <a:off x="5497293" y="3406659"/>
            <a:ext cx="1065614" cy="1146810"/>
            <a:chOff x="5780606" y="3276600"/>
            <a:chExt cx="1065614" cy="11468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6AFF06-E5D3-199A-86D2-C406405B77D7}"/>
                </a:ext>
              </a:extLst>
            </p:cNvPr>
            <p:cNvGrpSpPr/>
            <p:nvPr/>
          </p:nvGrpSpPr>
          <p:grpSpPr>
            <a:xfrm>
              <a:off x="5901457" y="3276600"/>
              <a:ext cx="823912" cy="792480"/>
              <a:chOff x="2052639" y="3733800"/>
              <a:chExt cx="823912" cy="79248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2301481-E27B-A8FB-CDD8-E9BC3605992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B3AE3EC5-CF56-4151-F387-85A7E9CE4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30ADE99-A789-583D-5516-014EEE71993E}"/>
                </a:ext>
              </a:extLst>
            </p:cNvPr>
            <p:cNvSpPr/>
            <p:nvPr/>
          </p:nvSpPr>
          <p:spPr>
            <a:xfrm>
              <a:off x="5780606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关系型数据库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82A20A-0BD5-C040-3A48-7CF7E7C4AEB2}"/>
              </a:ext>
            </a:extLst>
          </p:cNvPr>
          <p:cNvGrpSpPr/>
          <p:nvPr/>
        </p:nvGrpSpPr>
        <p:grpSpPr>
          <a:xfrm>
            <a:off x="5606924" y="1710587"/>
            <a:ext cx="826186" cy="1146810"/>
            <a:chOff x="7633102" y="3276600"/>
            <a:chExt cx="826186" cy="11468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1D47ED-40A5-9FB4-CA35-F036A4BBFADC}"/>
                </a:ext>
              </a:extLst>
            </p:cNvPr>
            <p:cNvGrpSpPr/>
            <p:nvPr/>
          </p:nvGrpSpPr>
          <p:grpSpPr>
            <a:xfrm>
              <a:off x="7633102" y="3276600"/>
              <a:ext cx="823912" cy="792480"/>
              <a:chOff x="2052639" y="3733800"/>
              <a:chExt cx="823912" cy="79248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5E68299-8917-5766-04CB-BB0B6E5960D4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3FE39EA-563A-D4BB-8970-EB11D106C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54168DF-5EAA-FBA3-E6EB-34D816E9D075}"/>
                </a:ext>
              </a:extLst>
            </p:cNvPr>
            <p:cNvSpPr/>
            <p:nvPr/>
          </p:nvSpPr>
          <p:spPr>
            <a:xfrm>
              <a:off x="7633102" y="4178982"/>
              <a:ext cx="82618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B54207-E8D8-2287-9CF6-6215E5215500}"/>
              </a:ext>
            </a:extLst>
          </p:cNvPr>
          <p:cNvGrpSpPr/>
          <p:nvPr/>
        </p:nvGrpSpPr>
        <p:grpSpPr>
          <a:xfrm>
            <a:off x="8989686" y="3397594"/>
            <a:ext cx="943596" cy="1138555"/>
            <a:chOff x="9133370" y="3284855"/>
            <a:chExt cx="943596" cy="11385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218F3-A44B-8840-04A0-958E64F7B401}"/>
                </a:ext>
              </a:extLst>
            </p:cNvPr>
            <p:cNvGrpSpPr/>
            <p:nvPr/>
          </p:nvGrpSpPr>
          <p:grpSpPr>
            <a:xfrm>
              <a:off x="9193212" y="3284855"/>
              <a:ext cx="823912" cy="792480"/>
              <a:chOff x="2052639" y="3733800"/>
              <a:chExt cx="823912" cy="79248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FD54E12-C7DF-8EE7-735E-C08356B937A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4" name="Graphic 3" descr="Server">
                <a:extLst>
                  <a:ext uri="{FF2B5EF4-FFF2-40B4-BE49-F238E27FC236}">
                    <a16:creationId xmlns:a16="http://schemas.microsoft.com/office/drawing/2014/main" id="{6172E137-BE3F-C917-2A19-01D3EA57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E57554-3189-CEF6-5238-BF3301829927}"/>
                </a:ext>
              </a:extLst>
            </p:cNvPr>
            <p:cNvSpPr/>
            <p:nvPr/>
          </p:nvSpPr>
          <p:spPr>
            <a:xfrm>
              <a:off x="9133370" y="4178982"/>
              <a:ext cx="94359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应用服务器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081CAE-AD55-8D47-13B7-FD60A272EE95}"/>
              </a:ext>
            </a:extLst>
          </p:cNvPr>
          <p:cNvGrpSpPr/>
          <p:nvPr/>
        </p:nvGrpSpPr>
        <p:grpSpPr>
          <a:xfrm>
            <a:off x="8989686" y="1717906"/>
            <a:ext cx="943596" cy="1138555"/>
            <a:chOff x="10453058" y="3284855"/>
            <a:chExt cx="943596" cy="11385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5CF698E-186D-705D-1C74-5850EDA42F37}"/>
                </a:ext>
              </a:extLst>
            </p:cNvPr>
            <p:cNvGrpSpPr/>
            <p:nvPr/>
          </p:nvGrpSpPr>
          <p:grpSpPr>
            <a:xfrm>
              <a:off x="10512901" y="3284855"/>
              <a:ext cx="823912" cy="792480"/>
              <a:chOff x="2052639" y="3733800"/>
              <a:chExt cx="823912" cy="7924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FD9697E1-11FC-8A93-64DE-827E7F7DB5F6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72E0442A-12E4-7A89-7BA4-DA7FB77AA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2187417" y="3852862"/>
                <a:ext cx="554355" cy="554355"/>
              </a:xfrm>
              <a:prstGeom prst="rect">
                <a:avLst/>
              </a:prstGeom>
            </p:spPr>
          </p:pic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5FC74E2-C6F8-223F-3004-F0215812B234}"/>
                </a:ext>
              </a:extLst>
            </p:cNvPr>
            <p:cNvSpPr/>
            <p:nvPr/>
          </p:nvSpPr>
          <p:spPr>
            <a:xfrm>
              <a:off x="10453058" y="4178982"/>
              <a:ext cx="94359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WEB</a:t>
              </a:r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应用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DA39-AB3E-BF5A-B8B6-40E43B0F713D}"/>
              </a:ext>
            </a:extLst>
          </p:cNvPr>
          <p:cNvGrpSpPr/>
          <p:nvPr/>
        </p:nvGrpSpPr>
        <p:grpSpPr>
          <a:xfrm>
            <a:off x="7201827" y="3406659"/>
            <a:ext cx="826185" cy="1146810"/>
            <a:chOff x="618834" y="3276600"/>
            <a:chExt cx="826185" cy="11468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2E17B4-2638-020D-DA8C-37ED5C9579F9}"/>
                </a:ext>
              </a:extLst>
            </p:cNvPr>
            <p:cNvGrpSpPr/>
            <p:nvPr/>
          </p:nvGrpSpPr>
          <p:grpSpPr>
            <a:xfrm>
              <a:off x="618834" y="3276600"/>
              <a:ext cx="823912" cy="792480"/>
              <a:chOff x="2052639" y="3733800"/>
              <a:chExt cx="823912" cy="79248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97C59B3-C0E0-344C-0BEA-C76DE25A976A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C155A115-5CA4-4C5E-D78B-CF4931C44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2110265" y="3775710"/>
                <a:ext cx="708660" cy="708660"/>
              </a:xfrm>
              <a:prstGeom prst="rect">
                <a:avLst/>
              </a:prstGeom>
            </p:spPr>
          </p:pic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2728B0B-96FB-0826-E02E-65229FD27C17}"/>
                </a:ext>
              </a:extLst>
            </p:cNvPr>
            <p:cNvSpPr/>
            <p:nvPr/>
          </p:nvSpPr>
          <p:spPr>
            <a:xfrm>
              <a:off x="618834" y="4178982"/>
              <a:ext cx="826185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分析工具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7AD6FF-31B8-BDEF-3EC9-882E930AD3C3}"/>
              </a:ext>
            </a:extLst>
          </p:cNvPr>
          <p:cNvGrpSpPr/>
          <p:nvPr/>
        </p:nvGrpSpPr>
        <p:grpSpPr>
          <a:xfrm>
            <a:off x="10776769" y="3047000"/>
            <a:ext cx="823912" cy="1146810"/>
            <a:chOff x="618834" y="3276600"/>
            <a:chExt cx="823912" cy="11468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1012D2E-B00F-1185-9F60-DE48429446DE}"/>
                </a:ext>
              </a:extLst>
            </p:cNvPr>
            <p:cNvGrpSpPr/>
            <p:nvPr/>
          </p:nvGrpSpPr>
          <p:grpSpPr>
            <a:xfrm>
              <a:off x="618834" y="3276600"/>
              <a:ext cx="823912" cy="792480"/>
              <a:chOff x="2052639" y="3733800"/>
              <a:chExt cx="823912" cy="79248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F914897-8962-3678-1D9A-818F23DC02D9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54" name="Graphic 53" descr="Smiling face with no fill">
                <a:extLst>
                  <a:ext uri="{FF2B5EF4-FFF2-40B4-BE49-F238E27FC236}">
                    <a16:creationId xmlns:a16="http://schemas.microsoft.com/office/drawing/2014/main" id="{E744E914-BE01-A96C-8220-CB3E0AE9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2178357" y="3845219"/>
                <a:ext cx="572476" cy="572476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60AADE-6CC7-9005-41D4-46B0A93091CB}"/>
                </a:ext>
              </a:extLst>
            </p:cNvPr>
            <p:cNvSpPr/>
            <p:nvPr/>
          </p:nvSpPr>
          <p:spPr>
            <a:xfrm>
              <a:off x="769937" y="4178982"/>
              <a:ext cx="51357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用户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C24E1B4-1736-8FD3-0B8C-2CD53ECF565A}"/>
              </a:ext>
            </a:extLst>
          </p:cNvPr>
          <p:cNvGrpSpPr/>
          <p:nvPr/>
        </p:nvGrpSpPr>
        <p:grpSpPr>
          <a:xfrm>
            <a:off x="453493" y="1385355"/>
            <a:ext cx="1199783" cy="4111736"/>
            <a:chOff x="453493" y="1838013"/>
            <a:chExt cx="1199783" cy="411173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15B59B5-3A07-3EC2-4254-5B735D4C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1106" y="1982845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302058-2809-6777-5C69-E15F8096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1106" y="4444384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687C348-8007-62E4-528F-4F4D7DB0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91106" y="2796933"/>
              <a:ext cx="936105" cy="54442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EEA895F-10E0-4E9E-1C11-C66A260D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1845" y="3618030"/>
              <a:ext cx="934862" cy="5437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E45921-30A8-6DE5-0E3E-70819CD0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85954" y="5286581"/>
              <a:ext cx="934862" cy="5437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A6C4F30-F6C1-AE85-2AA2-ED362F6F140E}"/>
                </a:ext>
              </a:extLst>
            </p:cNvPr>
            <p:cNvSpPr/>
            <p:nvPr/>
          </p:nvSpPr>
          <p:spPr>
            <a:xfrm>
              <a:off x="453493" y="1838013"/>
              <a:ext cx="1199783" cy="4111736"/>
            </a:xfrm>
            <a:prstGeom prst="roundRect">
              <a:avLst>
                <a:gd name="adj" fmla="val 4326"/>
              </a:avLst>
            </a:prstGeom>
            <a:noFill/>
            <a:ln w="19050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8FAF2B-9538-DE54-4E90-9ED5FE24395D}"/>
              </a:ext>
            </a:extLst>
          </p:cNvPr>
          <p:cNvGrpSpPr/>
          <p:nvPr/>
        </p:nvGrpSpPr>
        <p:grpSpPr>
          <a:xfrm>
            <a:off x="2241971" y="1614992"/>
            <a:ext cx="823912" cy="792480"/>
            <a:chOff x="2460706" y="2909354"/>
            <a:chExt cx="823912" cy="79248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8B8C987-05B4-DB84-96EC-12DF41998242}"/>
                </a:ext>
              </a:extLst>
            </p:cNvPr>
            <p:cNvSpPr/>
            <p:nvPr/>
          </p:nvSpPr>
          <p:spPr>
            <a:xfrm>
              <a:off x="2460706" y="2909354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2AA216BF-F1C5-B595-3072-C6074B32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2592758" y="3018134"/>
              <a:ext cx="568325" cy="56832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60BB24-698F-7EDC-525E-485E30B8955C}"/>
              </a:ext>
            </a:extLst>
          </p:cNvPr>
          <p:cNvGrpSpPr/>
          <p:nvPr/>
        </p:nvGrpSpPr>
        <p:grpSpPr>
          <a:xfrm>
            <a:off x="2241971" y="4411575"/>
            <a:ext cx="823912" cy="792480"/>
            <a:chOff x="2460706" y="3958272"/>
            <a:chExt cx="823912" cy="792480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45E5DA2-7A07-927A-82C3-FD1C3A307AE2}"/>
                </a:ext>
              </a:extLst>
            </p:cNvPr>
            <p:cNvSpPr/>
            <p:nvPr/>
          </p:nvSpPr>
          <p:spPr>
            <a:xfrm>
              <a:off x="2460706" y="3958272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1FB4D2A-C02A-A9BE-A137-BC8112F4B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5" t="34231" r="58718" b="35062"/>
            <a:stretch/>
          </p:blipFill>
          <p:spPr>
            <a:xfrm>
              <a:off x="2662392" y="4014603"/>
              <a:ext cx="439380" cy="43165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FB351E8-0598-A4AE-34B2-FB25FA933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83" t="34231" r="12850" b="35062"/>
            <a:stretch/>
          </p:blipFill>
          <p:spPr>
            <a:xfrm>
              <a:off x="2654673" y="4398198"/>
              <a:ext cx="454818" cy="3044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0C1DED7-CD48-FE69-6F7C-8A4B26D9EB58}"/>
              </a:ext>
            </a:extLst>
          </p:cNvPr>
          <p:cNvGrpSpPr/>
          <p:nvPr/>
        </p:nvGrpSpPr>
        <p:grpSpPr>
          <a:xfrm>
            <a:off x="2241971" y="2646015"/>
            <a:ext cx="823912" cy="792480"/>
            <a:chOff x="2460706" y="2909354"/>
            <a:chExt cx="823912" cy="792480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5025837-9E90-3E8C-F940-0B7984766931}"/>
                </a:ext>
              </a:extLst>
            </p:cNvPr>
            <p:cNvSpPr/>
            <p:nvPr/>
          </p:nvSpPr>
          <p:spPr>
            <a:xfrm>
              <a:off x="2460706" y="2909354"/>
              <a:ext cx="823912" cy="792480"/>
            </a:xfrm>
            <a:prstGeom prst="roundRect">
              <a:avLst>
                <a:gd name="adj" fmla="val 9048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9BF80D4-B514-6617-F5E2-D24B1F86E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2592758" y="3018134"/>
              <a:ext cx="568325" cy="568325"/>
            </a:xfrm>
            <a:prstGeom prst="rect">
              <a:avLst/>
            </a:prstGeom>
          </p:spPr>
        </p:pic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769D13D-4034-D8C9-4AA2-02FE9EDBD349}"/>
              </a:ext>
            </a:extLst>
          </p:cNvPr>
          <p:cNvSpPr/>
          <p:nvPr/>
        </p:nvSpPr>
        <p:spPr>
          <a:xfrm>
            <a:off x="2121120" y="3535105"/>
            <a:ext cx="106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各类门户网站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C69E0B8-F90B-9DD2-7265-0D1DDB95EFFF}"/>
              </a:ext>
            </a:extLst>
          </p:cNvPr>
          <p:cNvSpPr/>
          <p:nvPr/>
        </p:nvSpPr>
        <p:spPr>
          <a:xfrm>
            <a:off x="1972480" y="1385355"/>
            <a:ext cx="1348235" cy="411173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68641F-29A2-FAE9-26AF-2F116F6C3E69}"/>
              </a:ext>
            </a:extLst>
          </p:cNvPr>
          <p:cNvSpPr/>
          <p:nvPr/>
        </p:nvSpPr>
        <p:spPr>
          <a:xfrm>
            <a:off x="5300079" y="1584017"/>
            <a:ext cx="3036000" cy="347412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D20AB74-1011-442D-2097-77FDEF4EA84B}"/>
              </a:ext>
            </a:extLst>
          </p:cNvPr>
          <p:cNvSpPr/>
          <p:nvPr/>
        </p:nvSpPr>
        <p:spPr>
          <a:xfrm>
            <a:off x="8755570" y="1584017"/>
            <a:ext cx="1388555" cy="347412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Parallelogram 100">
            <a:extLst>
              <a:ext uri="{FF2B5EF4-FFF2-40B4-BE49-F238E27FC236}">
                <a16:creationId xmlns:a16="http://schemas.microsoft.com/office/drawing/2014/main" id="{69D12FB7-0131-BEC6-7BEC-4D5042CC6143}"/>
              </a:ext>
            </a:extLst>
          </p:cNvPr>
          <p:cNvSpPr/>
          <p:nvPr/>
        </p:nvSpPr>
        <p:spPr>
          <a:xfrm>
            <a:off x="6285271" y="1050170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搜索服务器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852C49-A90A-149B-15DD-C088DDAA3589}"/>
              </a:ext>
            </a:extLst>
          </p:cNvPr>
          <p:cNvSpPr txBox="1"/>
          <p:nvPr/>
        </p:nvSpPr>
        <p:spPr>
          <a:xfrm>
            <a:off x="2042684" y="384487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提供综合性互联网信息资源以及有关信息服务的网站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CA1ACC-91AF-518F-DC84-5FB958792737}"/>
              </a:ext>
            </a:extLst>
          </p:cNvPr>
          <p:cNvSpPr txBox="1"/>
          <p:nvPr/>
        </p:nvSpPr>
        <p:spPr>
          <a:xfrm>
            <a:off x="2064292" y="2411735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网站：知乎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D08C003-373C-F77F-8361-7A80AF815720}"/>
              </a:ext>
            </a:extLst>
          </p:cNvPr>
          <p:cNvSpPr txBox="1"/>
          <p:nvPr/>
        </p:nvSpPr>
        <p:spPr>
          <a:xfrm>
            <a:off x="2050014" y="5217961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网站：博客园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593FFC5-FF1E-7CD4-D5A6-A8B73F594143}"/>
              </a:ext>
            </a:extLst>
          </p:cNvPr>
          <p:cNvSpPr txBox="1"/>
          <p:nvPr/>
        </p:nvSpPr>
        <p:spPr>
          <a:xfrm>
            <a:off x="3706587" y="390272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通过请求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或操作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Chrome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浏览器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爬取并解析数据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CDE147E-6B56-1A97-29AB-5F9C354FECEA}"/>
              </a:ext>
            </a:extLst>
          </p:cNvPr>
          <p:cNvCxnSpPr>
            <a:cxnSpLocks/>
            <a:stCxn id="70" idx="3"/>
            <a:endCxn id="23" idx="1"/>
          </p:cNvCxnSpPr>
          <p:nvPr/>
        </p:nvCxnSpPr>
        <p:spPr>
          <a:xfrm>
            <a:off x="3065883" y="2011232"/>
            <a:ext cx="830608" cy="103102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D1346E9-686F-ECAC-FD52-2B6C599D8BA2}"/>
              </a:ext>
            </a:extLst>
          </p:cNvPr>
          <p:cNvCxnSpPr>
            <a:cxnSpLocks/>
            <a:stCxn id="74" idx="3"/>
            <a:endCxn id="23" idx="1"/>
          </p:cNvCxnSpPr>
          <p:nvPr/>
        </p:nvCxnSpPr>
        <p:spPr>
          <a:xfrm flipV="1">
            <a:off x="3065883" y="3042255"/>
            <a:ext cx="830608" cy="176556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7106-D607-1153-E70D-6ADEEE5E62DD}"/>
              </a:ext>
            </a:extLst>
          </p:cNvPr>
          <p:cNvCxnSpPr>
            <a:cxnSpLocks/>
            <a:stCxn id="86" idx="3"/>
            <a:endCxn id="23" idx="1"/>
          </p:cNvCxnSpPr>
          <p:nvPr/>
        </p:nvCxnSpPr>
        <p:spPr>
          <a:xfrm>
            <a:off x="3065883" y="3042255"/>
            <a:ext cx="830608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E82CF45-6B58-5ABA-0B57-97D05F42498B}"/>
              </a:ext>
            </a:extLst>
          </p:cNvPr>
          <p:cNvSpPr txBox="1"/>
          <p:nvPr/>
        </p:nvSpPr>
        <p:spPr>
          <a:xfrm>
            <a:off x="5426187" y="2899466"/>
            <a:ext cx="120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按预定义方法处理数据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添加索引并存储数据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9957372-D3A4-9D7F-729A-49758020069F}"/>
              </a:ext>
            </a:extLst>
          </p:cNvPr>
          <p:cNvSpPr txBox="1"/>
          <p:nvPr/>
        </p:nvSpPr>
        <p:spPr>
          <a:xfrm>
            <a:off x="6967955" y="2899466"/>
            <a:ext cx="129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面向搜索工具的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供管理员管理内容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0B61C7-CB91-48FD-B101-BF08A2E08D79}"/>
              </a:ext>
            </a:extLst>
          </p:cNvPr>
          <p:cNvSpPr txBox="1"/>
          <p:nvPr/>
        </p:nvSpPr>
        <p:spPr>
          <a:xfrm>
            <a:off x="5363133" y="4593826"/>
            <a:ext cx="133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按预定义数据结构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对爬取的数据进行持久化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F213388-8494-D602-CB39-4AF30F8F237E}"/>
              </a:ext>
            </a:extLst>
          </p:cNvPr>
          <p:cNvSpPr txBox="1"/>
          <p:nvPr/>
        </p:nvSpPr>
        <p:spPr>
          <a:xfrm>
            <a:off x="6925676" y="4560546"/>
            <a:ext cx="13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允许以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形式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接受高级聚合查询指令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返回当前数据的搜索结果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0" name="Parallelogram 119">
            <a:extLst>
              <a:ext uri="{FF2B5EF4-FFF2-40B4-BE49-F238E27FC236}">
                <a16:creationId xmlns:a16="http://schemas.microsoft.com/office/drawing/2014/main" id="{063B53F2-9F61-836D-DF59-3EAF576248AD}"/>
              </a:ext>
            </a:extLst>
          </p:cNvPr>
          <p:cNvSpPr/>
          <p:nvPr/>
        </p:nvSpPr>
        <p:spPr>
          <a:xfrm>
            <a:off x="8917039" y="1048658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E146A26D-B724-369E-F15C-A087F0BF8B86}"/>
              </a:ext>
            </a:extLst>
          </p:cNvPr>
          <p:cNvSpPr/>
          <p:nvPr/>
        </p:nvSpPr>
        <p:spPr>
          <a:xfrm>
            <a:off x="3688170" y="2510037"/>
            <a:ext cx="1220462" cy="190153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C217E00E-BE0A-F398-6368-55F7C7B4AFF4}"/>
              </a:ext>
            </a:extLst>
          </p:cNvPr>
          <p:cNvSpPr/>
          <p:nvPr/>
        </p:nvSpPr>
        <p:spPr>
          <a:xfrm>
            <a:off x="3799452" y="1048658"/>
            <a:ext cx="1065615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爬虫服务器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23BCF5-08FC-8E5A-FED0-924A9EABB60B}"/>
              </a:ext>
            </a:extLst>
          </p:cNvPr>
          <p:cNvSpPr txBox="1"/>
          <p:nvPr/>
        </p:nvSpPr>
        <p:spPr>
          <a:xfrm>
            <a:off x="8767206" y="4549365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与搜索服务器交互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并向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应用提供数据接口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实现用户搜索业务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F50702-EE5E-79D5-2C69-AD63DB999A40}"/>
              </a:ext>
            </a:extLst>
          </p:cNvPr>
          <p:cNvSpPr txBox="1"/>
          <p:nvPr/>
        </p:nvSpPr>
        <p:spPr>
          <a:xfrm>
            <a:off x="8767206" y="2898371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为用户提供精简易用的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交互界面与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直观的搜索结果展示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85662EDC-A179-18CC-B273-8A0EABEB7316}"/>
              </a:ext>
            </a:extLst>
          </p:cNvPr>
          <p:cNvSpPr/>
          <p:nvPr/>
        </p:nvSpPr>
        <p:spPr>
          <a:xfrm>
            <a:off x="3509576" y="841516"/>
            <a:ext cx="6866457" cy="4655575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973BA9D-727A-5B13-C55E-1729240BE814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6430836" y="2101150"/>
            <a:ext cx="770992" cy="5677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7F111A4-D433-92E5-BBFE-F31847B8557B}"/>
              </a:ext>
            </a:extLst>
          </p:cNvPr>
          <p:cNvSpPr txBox="1"/>
          <p:nvPr/>
        </p:nvSpPr>
        <p:spPr>
          <a:xfrm>
            <a:off x="6388399" y="1897744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2379BCF-B959-5887-B97C-38A671379C73}"/>
              </a:ext>
            </a:extLst>
          </p:cNvPr>
          <p:cNvSpPr txBox="1"/>
          <p:nvPr/>
        </p:nvSpPr>
        <p:spPr>
          <a:xfrm rot="4961954">
            <a:off x="6394957" y="2699142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464247-5BDD-8686-483E-FB5E4954FDBF}"/>
              </a:ext>
            </a:extLst>
          </p:cNvPr>
          <p:cNvSpPr txBox="1"/>
          <p:nvPr/>
        </p:nvSpPr>
        <p:spPr>
          <a:xfrm>
            <a:off x="5150415" y="970153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5852C87-CFFB-6594-FED7-3AA049578960}"/>
              </a:ext>
            </a:extLst>
          </p:cNvPr>
          <p:cNvSpPr txBox="1"/>
          <p:nvPr/>
        </p:nvSpPr>
        <p:spPr>
          <a:xfrm rot="16200000">
            <a:off x="4769297" y="2939277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D342FEA-7680-8E58-E0D7-5F62F1CE2215}"/>
              </a:ext>
            </a:extLst>
          </p:cNvPr>
          <p:cNvSpPr txBox="1"/>
          <p:nvPr/>
        </p:nvSpPr>
        <p:spPr>
          <a:xfrm>
            <a:off x="7703921" y="970153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44FEA0F-3245-D61F-2153-6DEEBD87C9EC}"/>
              </a:ext>
            </a:extLst>
          </p:cNvPr>
          <p:cNvCxnSpPr>
            <a:cxnSpLocks/>
            <a:stCxn id="44" idx="3"/>
            <a:endCxn id="2" idx="1"/>
          </p:cNvCxnSpPr>
          <p:nvPr/>
        </p:nvCxnSpPr>
        <p:spPr>
          <a:xfrm flipV="1">
            <a:off x="8025739" y="3793834"/>
            <a:ext cx="1023789" cy="9065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283A8EA5-D68D-D407-DF23-8EA0560E80B1}"/>
              </a:ext>
            </a:extLst>
          </p:cNvPr>
          <p:cNvSpPr txBox="1"/>
          <p:nvPr/>
        </p:nvSpPr>
        <p:spPr>
          <a:xfrm>
            <a:off x="8259332" y="3795005"/>
            <a:ext cx="57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</a:t>
            </a: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BDE8409-D24D-B843-E005-D07949BABC19}"/>
              </a:ext>
            </a:extLst>
          </p:cNvPr>
          <p:cNvSpPr txBox="1"/>
          <p:nvPr/>
        </p:nvSpPr>
        <p:spPr>
          <a:xfrm>
            <a:off x="3728346" y="4492667"/>
            <a:ext cx="120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在各类门户网站定期爬取数据，将爬取结果上报搜索服务器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F8F830D-8FC2-84B3-2AC2-F76D8A8EEA86}"/>
              </a:ext>
            </a:extLst>
          </p:cNvPr>
          <p:cNvSpPr txBox="1"/>
          <p:nvPr/>
        </p:nvSpPr>
        <p:spPr>
          <a:xfrm>
            <a:off x="5293386" y="5162384"/>
            <a:ext cx="3035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处理并增量存储（持久化）数据，为应用服务器提供检索接口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AB54A41-37D0-F1D5-9228-6E1B483397C4}"/>
              </a:ext>
            </a:extLst>
          </p:cNvPr>
          <p:cNvSpPr txBox="1"/>
          <p:nvPr/>
        </p:nvSpPr>
        <p:spPr>
          <a:xfrm>
            <a:off x="8723534" y="5106765"/>
            <a:ext cx="1475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运行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应用，提供搜索服务，打通用户“最后一公里“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2F068FC-140C-F53B-9CF5-5133373366BE}"/>
              </a:ext>
            </a:extLst>
          </p:cNvPr>
          <p:cNvSpPr txBox="1"/>
          <p:nvPr/>
        </p:nvSpPr>
        <p:spPr>
          <a:xfrm rot="2273479">
            <a:off x="10479525" y="2258897"/>
            <a:ext cx="924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浏览器访问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237456D-9D6D-93F9-FD95-384878D9A0DC}"/>
              </a:ext>
            </a:extLst>
          </p:cNvPr>
          <p:cNvSpPr txBox="1"/>
          <p:nvPr/>
        </p:nvSpPr>
        <p:spPr>
          <a:xfrm>
            <a:off x="10561299" y="4291721"/>
            <a:ext cx="1246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提供关键词，检索数据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31CFFB9-1E27-7E8A-055F-208F8C3147CF}"/>
              </a:ext>
            </a:extLst>
          </p:cNvPr>
          <p:cNvCxnSpPr>
            <a:cxnSpLocks/>
            <a:stCxn id="195" idx="6"/>
            <a:endCxn id="194" idx="2"/>
          </p:cNvCxnSpPr>
          <p:nvPr/>
        </p:nvCxnSpPr>
        <p:spPr>
          <a:xfrm flipV="1">
            <a:off x="532616" y="6308657"/>
            <a:ext cx="2719080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D4ADCDD3-D044-5337-5AC6-DCB876ECAF55}"/>
              </a:ext>
            </a:extLst>
          </p:cNvPr>
          <p:cNvSpPr/>
          <p:nvPr/>
        </p:nvSpPr>
        <p:spPr>
          <a:xfrm>
            <a:off x="3251696" y="6229534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39F66B9-7060-7386-BD13-3789145AFE78}"/>
              </a:ext>
            </a:extLst>
          </p:cNvPr>
          <p:cNvSpPr/>
          <p:nvPr/>
        </p:nvSpPr>
        <p:spPr>
          <a:xfrm>
            <a:off x="374370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38F8335-E97C-9FA6-4E41-07AF967233AC}"/>
              </a:ext>
            </a:extLst>
          </p:cNvPr>
          <p:cNvSpPr/>
          <p:nvPr/>
        </p:nvSpPr>
        <p:spPr>
          <a:xfrm>
            <a:off x="5014953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03B4E1F-EE4A-BA9B-8BEB-E79CE1C34A9A}"/>
              </a:ext>
            </a:extLst>
          </p:cNvPr>
          <p:cNvSpPr/>
          <p:nvPr/>
        </p:nvSpPr>
        <p:spPr>
          <a:xfrm>
            <a:off x="8259332" y="6230413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AFC06C8A-BCCB-D6B6-D09D-20BEB320190B}"/>
              </a:ext>
            </a:extLst>
          </p:cNvPr>
          <p:cNvSpPr/>
          <p:nvPr/>
        </p:nvSpPr>
        <p:spPr>
          <a:xfrm>
            <a:off x="11521558" y="6229534"/>
            <a:ext cx="158246" cy="15824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CB429E15-4CA9-4408-9BA2-9CAF928B1DC2}"/>
              </a:ext>
            </a:extLst>
          </p:cNvPr>
          <p:cNvCxnSpPr>
            <a:cxnSpLocks/>
            <a:stCxn id="194" idx="6"/>
            <a:endCxn id="196" idx="2"/>
          </p:cNvCxnSpPr>
          <p:nvPr/>
        </p:nvCxnSpPr>
        <p:spPr>
          <a:xfrm>
            <a:off x="3409942" y="6308657"/>
            <a:ext cx="1605011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225B41C-2EBE-5598-BC01-91C2F0A7E846}"/>
              </a:ext>
            </a:extLst>
          </p:cNvPr>
          <p:cNvCxnSpPr>
            <a:cxnSpLocks/>
            <a:stCxn id="196" idx="6"/>
            <a:endCxn id="198" idx="2"/>
          </p:cNvCxnSpPr>
          <p:nvPr/>
        </p:nvCxnSpPr>
        <p:spPr>
          <a:xfrm>
            <a:off x="5173199" y="6309536"/>
            <a:ext cx="3086133" cy="0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A72B890-4989-2859-1AEC-92E50996064E}"/>
              </a:ext>
            </a:extLst>
          </p:cNvPr>
          <p:cNvCxnSpPr>
            <a:cxnSpLocks/>
            <a:stCxn id="198" idx="6"/>
            <a:endCxn id="199" idx="2"/>
          </p:cNvCxnSpPr>
          <p:nvPr/>
        </p:nvCxnSpPr>
        <p:spPr>
          <a:xfrm flipV="1">
            <a:off x="8417578" y="6308657"/>
            <a:ext cx="3103980" cy="879"/>
          </a:xfrm>
          <a:prstGeom prst="line">
            <a:avLst/>
          </a:prstGeom>
          <a:ln>
            <a:solidFill>
              <a:srgbClr val="B8280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CB86727D-9923-B2D5-652E-F6BFA7DCC0DC}"/>
              </a:ext>
            </a:extLst>
          </p:cNvPr>
          <p:cNvSpPr/>
          <p:nvPr/>
        </p:nvSpPr>
        <p:spPr>
          <a:xfrm>
            <a:off x="1453630" y="6186443"/>
            <a:ext cx="9688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互联网数据</a:t>
            </a:r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B4B5C9C4-4EFD-5145-556F-B219690D50A4}"/>
              </a:ext>
            </a:extLst>
          </p:cNvPr>
          <p:cNvSpPr/>
          <p:nvPr/>
        </p:nvSpPr>
        <p:spPr>
          <a:xfrm>
            <a:off x="3939979" y="6186443"/>
            <a:ext cx="592125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爬取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5352CB0B-95BA-FBF4-9F0D-3F618C6575C4}"/>
              </a:ext>
            </a:extLst>
          </p:cNvPr>
          <p:cNvSpPr/>
          <p:nvPr/>
        </p:nvSpPr>
        <p:spPr>
          <a:xfrm>
            <a:off x="5910286" y="6186443"/>
            <a:ext cx="1526058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处理、索引与持久化</a:t>
            </a:r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6CC27E56-A7E6-2564-B88A-F7C10F1B97A1}"/>
              </a:ext>
            </a:extLst>
          </p:cNvPr>
          <p:cNvSpPr/>
          <p:nvPr/>
        </p:nvSpPr>
        <p:spPr>
          <a:xfrm>
            <a:off x="9572218" y="6186443"/>
            <a:ext cx="803815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检索服务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8FF8082-8560-9E4E-9671-4A576710E914}"/>
              </a:ext>
            </a:extLst>
          </p:cNvPr>
          <p:cNvCxnSpPr>
            <a:cxnSpLocks/>
            <a:stCxn id="199" idx="0"/>
          </p:cNvCxnSpPr>
          <p:nvPr/>
        </p:nvCxnSpPr>
        <p:spPr>
          <a:xfrm flipV="1">
            <a:off x="11600681" y="5497091"/>
            <a:ext cx="0" cy="73244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E370BB5-8575-4303-930A-239B60DF1C42}"/>
              </a:ext>
            </a:extLst>
          </p:cNvPr>
          <p:cNvCxnSpPr>
            <a:cxnSpLocks/>
            <a:stCxn id="69" idx="3"/>
            <a:endCxn id="94" idx="1"/>
          </p:cNvCxnSpPr>
          <p:nvPr/>
        </p:nvCxnSpPr>
        <p:spPr>
          <a:xfrm>
            <a:off x="1653276" y="3441223"/>
            <a:ext cx="319204" cy="1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C446CC4-0D46-6980-482A-6E4CD99AC14B}"/>
              </a:ext>
            </a:extLst>
          </p:cNvPr>
          <p:cNvGrpSpPr/>
          <p:nvPr/>
        </p:nvGrpSpPr>
        <p:grpSpPr>
          <a:xfrm>
            <a:off x="9314138" y="5656906"/>
            <a:ext cx="1327534" cy="447774"/>
            <a:chOff x="5545132" y="5656906"/>
            <a:chExt cx="1327534" cy="447774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9A7A7C13-EA20-A606-8F56-6B382D5BFB0D}"/>
                </a:ext>
              </a:extLst>
            </p:cNvPr>
            <p:cNvSpPr/>
            <p:nvPr/>
          </p:nvSpPr>
          <p:spPr>
            <a:xfrm flipV="1">
              <a:off x="5545132" y="5656906"/>
              <a:ext cx="1327534" cy="447774"/>
            </a:xfrm>
            <a:prstGeom prst="roundRect">
              <a:avLst>
                <a:gd name="adj" fmla="val 2052"/>
              </a:avLst>
            </a:prstGeom>
            <a:noFill/>
            <a:ln w="9525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770ABA33-2A9F-5076-512E-4E71ABEF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6073363" y="5692906"/>
              <a:ext cx="236165" cy="236165"/>
            </a:xfrm>
            <a:prstGeom prst="rect">
              <a:avLst/>
            </a:prstGeom>
          </p:spPr>
        </p:pic>
        <p:pic>
          <p:nvPicPr>
            <p:cNvPr id="260" name="Graphic 259">
              <a:extLst>
                <a:ext uri="{FF2B5EF4-FFF2-40B4-BE49-F238E27FC236}">
                  <a16:creationId xmlns:a16="http://schemas.microsoft.com/office/drawing/2014/main" id="{CA4A8C57-E128-F301-CDF0-2CC51FCA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>
              <a:off x="5679638" y="5695665"/>
              <a:ext cx="230648" cy="230648"/>
            </a:xfrm>
            <a:prstGeom prst="rect">
              <a:avLst/>
            </a:prstGeom>
          </p:spPr>
        </p:pic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FEE111AE-E9A6-F02F-32AB-6E78925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6475607" y="5697352"/>
              <a:ext cx="230648" cy="22727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895759-AC7B-5111-4033-6D502F6D426E}"/>
              </a:ext>
            </a:extLst>
          </p:cNvPr>
          <p:cNvGrpSpPr/>
          <p:nvPr/>
        </p:nvGrpSpPr>
        <p:grpSpPr>
          <a:xfrm>
            <a:off x="3788981" y="5656905"/>
            <a:ext cx="854039" cy="449535"/>
            <a:chOff x="3788981" y="5656905"/>
            <a:chExt cx="854039" cy="449535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D04CE0D-6013-B8D4-5832-8DABEF609001}"/>
                </a:ext>
              </a:extLst>
            </p:cNvPr>
            <p:cNvGrpSpPr/>
            <p:nvPr/>
          </p:nvGrpSpPr>
          <p:grpSpPr>
            <a:xfrm>
              <a:off x="3788981" y="5656905"/>
              <a:ext cx="854039" cy="449535"/>
              <a:chOff x="3813531" y="5656905"/>
              <a:chExt cx="854039" cy="44953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D7587AA-AAB9-2699-2EEC-857761370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765" y="5734331"/>
                <a:ext cx="667570" cy="177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83BA1ACB-FC9E-83A9-E107-53D237CAF827}"/>
                  </a:ext>
                </a:extLst>
              </p:cNvPr>
              <p:cNvSpPr/>
              <p:nvPr/>
            </p:nvSpPr>
            <p:spPr>
              <a:xfrm flipV="1">
                <a:off x="3813531" y="5656905"/>
                <a:ext cx="854039" cy="449535"/>
              </a:xfrm>
              <a:prstGeom prst="roundRect">
                <a:avLst>
                  <a:gd name="adj" fmla="val 2052"/>
                </a:avLst>
              </a:prstGeom>
              <a:noFill/>
              <a:ln w="9525">
                <a:solidFill>
                  <a:srgbClr val="B82807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9AD5BE6-601D-C1F2-4961-8D2C8BFF6F97}"/>
                </a:ext>
              </a:extLst>
            </p:cNvPr>
            <p:cNvSpPr txBox="1"/>
            <p:nvPr/>
          </p:nvSpPr>
          <p:spPr>
            <a:xfrm>
              <a:off x="3905926" y="5890994"/>
              <a:ext cx="6047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Scrapy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ADAEE-AF34-E7D1-EABD-63DFA412D10F}"/>
              </a:ext>
            </a:extLst>
          </p:cNvPr>
          <p:cNvGrpSpPr/>
          <p:nvPr/>
        </p:nvGrpSpPr>
        <p:grpSpPr>
          <a:xfrm>
            <a:off x="5840605" y="5656905"/>
            <a:ext cx="1753712" cy="449533"/>
            <a:chOff x="5840605" y="5656905"/>
            <a:chExt cx="1753712" cy="449533"/>
          </a:xfrm>
        </p:grpSpPr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1AB12141-6C12-DBE8-8CF5-598309F924A1}"/>
                </a:ext>
              </a:extLst>
            </p:cNvPr>
            <p:cNvSpPr/>
            <p:nvPr/>
          </p:nvSpPr>
          <p:spPr>
            <a:xfrm flipV="1">
              <a:off x="5840605" y="5656905"/>
              <a:ext cx="1703351" cy="449533"/>
            </a:xfrm>
            <a:prstGeom prst="roundRect">
              <a:avLst>
                <a:gd name="adj" fmla="val 2052"/>
              </a:avLst>
            </a:prstGeom>
            <a:noFill/>
            <a:ln w="9525">
              <a:solidFill>
                <a:srgbClr val="B8280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9B1B240-A2C2-F8D2-353F-1ECED20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837" y="5674775"/>
              <a:ext cx="236165" cy="279406"/>
            </a:xfrm>
            <a:prstGeom prst="rect">
              <a:avLst/>
            </a:prstGeom>
          </p:spPr>
        </p:pic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EB62D6FA-B492-BA66-DC2F-031685B7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/>
            <a:stretch/>
          </p:blipFill>
          <p:spPr>
            <a:xfrm>
              <a:off x="5975112" y="5700467"/>
              <a:ext cx="230648" cy="230648"/>
            </a:xfrm>
            <a:prstGeom prst="rect">
              <a:avLst/>
            </a:prstGeom>
          </p:spPr>
        </p:pic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97C40BCA-BE18-1D7A-88A1-7F202C31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771081" y="5700467"/>
              <a:ext cx="230648" cy="230648"/>
            </a:xfrm>
            <a:prstGeom prst="rect">
              <a:avLst/>
            </a:prstGeom>
          </p:spPr>
        </p:pic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61FF36D8-0923-F767-EDAB-AC933C1C9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7166646" y="5700467"/>
              <a:ext cx="230648" cy="230648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78968BE-4081-204D-F6EC-FF1512D9CCE6}"/>
                </a:ext>
              </a:extLst>
            </p:cNvPr>
            <p:cNvSpPr txBox="1"/>
            <p:nvPr/>
          </p:nvSpPr>
          <p:spPr>
            <a:xfrm>
              <a:off x="5888576" y="5890994"/>
              <a:ext cx="4029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E646DE2-F350-0A80-0E29-54E57A6EA13A}"/>
                </a:ext>
              </a:extLst>
            </p:cNvPr>
            <p:cNvSpPr txBox="1"/>
            <p:nvPr/>
          </p:nvSpPr>
          <p:spPr>
            <a:xfrm>
              <a:off x="6172498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ES-head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091186C-1A9F-388B-9A67-71ABEA311EC7}"/>
                </a:ext>
              </a:extLst>
            </p:cNvPr>
            <p:cNvSpPr txBox="1"/>
            <p:nvPr/>
          </p:nvSpPr>
          <p:spPr>
            <a:xfrm>
              <a:off x="6575671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Kibana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061F70E-BDE8-24B9-24C4-63B8466C0721}"/>
                </a:ext>
              </a:extLst>
            </p:cNvPr>
            <p:cNvSpPr txBox="1"/>
            <p:nvPr/>
          </p:nvSpPr>
          <p:spPr>
            <a:xfrm>
              <a:off x="6976387" y="5890994"/>
              <a:ext cx="617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MySQL</a:t>
              </a: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2EE5B442-93F1-41E3-3CCD-6FF780DDB8B3}"/>
              </a:ext>
            </a:extLst>
          </p:cNvPr>
          <p:cNvSpPr txBox="1"/>
          <p:nvPr/>
        </p:nvSpPr>
        <p:spPr>
          <a:xfrm>
            <a:off x="9303644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Django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9C946C-DE03-97EF-3507-780E434F7FAC}"/>
              </a:ext>
            </a:extLst>
          </p:cNvPr>
          <p:cNvSpPr txBox="1"/>
          <p:nvPr/>
        </p:nvSpPr>
        <p:spPr>
          <a:xfrm>
            <a:off x="9697610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Vue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A20A4D-7420-1175-C7FB-2CBFC22D294C}"/>
              </a:ext>
            </a:extLst>
          </p:cNvPr>
          <p:cNvSpPr txBox="1"/>
          <p:nvPr/>
        </p:nvSpPr>
        <p:spPr>
          <a:xfrm>
            <a:off x="10111907" y="5890994"/>
            <a:ext cx="518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Vite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7948F10-6684-7D5F-AD23-E19FD188C89A}"/>
              </a:ext>
            </a:extLst>
          </p:cNvPr>
          <p:cNvSpPr/>
          <p:nvPr/>
        </p:nvSpPr>
        <p:spPr>
          <a:xfrm>
            <a:off x="4704717" y="3192598"/>
            <a:ext cx="6970211" cy="137160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数据爬取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A02E8568-0889-92C3-CCB9-FD4ED951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7" y="635743"/>
            <a:ext cx="1489206" cy="3967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70E74-3D10-877E-F1BC-A76DB2C8C43F}"/>
              </a:ext>
            </a:extLst>
          </p:cNvPr>
          <p:cNvGrpSpPr/>
          <p:nvPr/>
        </p:nvGrpSpPr>
        <p:grpSpPr>
          <a:xfrm>
            <a:off x="594777" y="1508491"/>
            <a:ext cx="944763" cy="1133518"/>
            <a:chOff x="708250" y="5149898"/>
            <a:chExt cx="944763" cy="11335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7025BF-B315-CA4B-92A9-ECB5177DAEDC}"/>
                </a:ext>
              </a:extLst>
            </p:cNvPr>
            <p:cNvGrpSpPr/>
            <p:nvPr/>
          </p:nvGrpSpPr>
          <p:grpSpPr>
            <a:xfrm>
              <a:off x="772400" y="5149898"/>
              <a:ext cx="823912" cy="792480"/>
              <a:chOff x="2460706" y="2909354"/>
              <a:chExt cx="823912" cy="79248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5FA0D29-CB74-1E69-A696-49002F24CE8E}"/>
                  </a:ext>
                </a:extLst>
              </p:cNvPr>
              <p:cNvSpPr/>
              <p:nvPr/>
            </p:nvSpPr>
            <p:spPr>
              <a:xfrm>
                <a:off x="2460706" y="2909354"/>
                <a:ext cx="823912" cy="792480"/>
              </a:xfrm>
              <a:prstGeom prst="roundRect">
                <a:avLst>
                  <a:gd name="adj" fmla="val 9048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0AF28ED-4F04-2095-717E-E6057965A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592758" y="3018134"/>
                <a:ext cx="568325" cy="568325"/>
              </a:xfrm>
              <a:prstGeom prst="rect">
                <a:avLst/>
              </a:prstGeom>
            </p:spPr>
          </p:pic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97D70E-8D18-0EA4-B82F-258A50A12008}"/>
                </a:ext>
              </a:extLst>
            </p:cNvPr>
            <p:cNvSpPr/>
            <p:nvPr/>
          </p:nvSpPr>
          <p:spPr>
            <a:xfrm>
              <a:off x="708250" y="6038988"/>
              <a:ext cx="944763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门户网站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1506B1-8CCC-5654-7FE9-02190266DC7E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482839" y="1705359"/>
            <a:ext cx="554101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822BC4-D1F9-B6B9-A2F5-0D81975B7E0B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482839" y="2163238"/>
            <a:ext cx="554101" cy="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D92828-92C5-286F-886C-FEBE2DF32048}"/>
              </a:ext>
            </a:extLst>
          </p:cNvPr>
          <p:cNvSpPr/>
          <p:nvPr/>
        </p:nvSpPr>
        <p:spPr>
          <a:xfrm>
            <a:off x="2036940" y="1583145"/>
            <a:ext cx="74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知乎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54CB4A-1916-0E1F-2CCC-77BE9AB18F16}"/>
              </a:ext>
            </a:extLst>
          </p:cNvPr>
          <p:cNvSpPr/>
          <p:nvPr/>
        </p:nvSpPr>
        <p:spPr>
          <a:xfrm>
            <a:off x="2036940" y="2041024"/>
            <a:ext cx="745614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博客园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D1FA41-BE04-2937-0722-3C42729C0021}"/>
              </a:ext>
            </a:extLst>
          </p:cNvPr>
          <p:cNvSpPr txBox="1"/>
          <p:nvPr/>
        </p:nvSpPr>
        <p:spPr>
          <a:xfrm>
            <a:off x="5710423" y="2485335"/>
            <a:ext cx="120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网站爬虫脚本类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C4AC25-E690-DC2A-85FE-0424237563E7}"/>
              </a:ext>
            </a:extLst>
          </p:cNvPr>
          <p:cNvSpPr txBox="1"/>
          <p:nvPr/>
        </p:nvSpPr>
        <p:spPr>
          <a:xfrm>
            <a:off x="7736985" y="2504940"/>
            <a:ext cx="1919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网站数据结构类（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层、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DAO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层）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2C7030-E300-72AE-8B4E-1F2DB4B71E3A}"/>
              </a:ext>
            </a:extLst>
          </p:cNvPr>
          <p:cNvSpPr/>
          <p:nvPr/>
        </p:nvSpPr>
        <p:spPr>
          <a:xfrm>
            <a:off x="5687057" y="1588421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ZhihuSpider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12C06E-7A9A-5135-EDBE-791BFB7530F0}"/>
              </a:ext>
            </a:extLst>
          </p:cNvPr>
          <p:cNvSpPr/>
          <p:nvPr/>
        </p:nvSpPr>
        <p:spPr>
          <a:xfrm>
            <a:off x="5687057" y="2041024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CnblogsSpider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BB9C77-19CA-AA41-B7DE-9FBED516FB0B}"/>
              </a:ext>
            </a:extLst>
          </p:cNvPr>
          <p:cNvSpPr/>
          <p:nvPr/>
        </p:nvSpPr>
        <p:spPr>
          <a:xfrm>
            <a:off x="7839434" y="2060629"/>
            <a:ext cx="171832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CnblogsArticleItem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D8C1C4-955E-B891-DB47-ED824B2C63B0}"/>
              </a:ext>
            </a:extLst>
          </p:cNvPr>
          <p:cNvSpPr/>
          <p:nvPr/>
        </p:nvSpPr>
        <p:spPr>
          <a:xfrm>
            <a:off x="7839434" y="1602750"/>
            <a:ext cx="171832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ZhihuQuestionItem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D85BB66-ECA7-0443-814C-8C970A7BC10A}"/>
              </a:ext>
            </a:extLst>
          </p:cNvPr>
          <p:cNvSpPr/>
          <p:nvPr/>
        </p:nvSpPr>
        <p:spPr>
          <a:xfrm>
            <a:off x="5463746" y="1497871"/>
            <a:ext cx="1663865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FF5955-E248-BF9A-F882-2C319B8FC9AF}"/>
              </a:ext>
            </a:extLst>
          </p:cNvPr>
          <p:cNvSpPr/>
          <p:nvPr/>
        </p:nvSpPr>
        <p:spPr>
          <a:xfrm>
            <a:off x="7615179" y="1496352"/>
            <a:ext cx="2182586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81E6050-9E2C-2520-968E-BC394F8FBB96}"/>
              </a:ext>
            </a:extLst>
          </p:cNvPr>
          <p:cNvSpPr/>
          <p:nvPr/>
        </p:nvSpPr>
        <p:spPr>
          <a:xfrm>
            <a:off x="1832832" y="1496352"/>
            <a:ext cx="1167493" cy="92083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452602-D440-5A28-8463-ADA56EAC2AB8}"/>
              </a:ext>
            </a:extLst>
          </p:cNvPr>
          <p:cNvSpPr txBox="1"/>
          <p:nvPr/>
        </p:nvSpPr>
        <p:spPr>
          <a:xfrm>
            <a:off x="3132256" y="2485335"/>
            <a:ext cx="233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网站自动登录类（非必需）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运行以获取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cookie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，令后续请求通过鉴权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ECEA9B-445A-8BC2-0C1F-584BBB12F1CA}"/>
              </a:ext>
            </a:extLst>
          </p:cNvPr>
          <p:cNvSpPr/>
          <p:nvPr/>
        </p:nvSpPr>
        <p:spPr>
          <a:xfrm>
            <a:off x="3623414" y="2031293"/>
            <a:ext cx="120782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ZhihuLogin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4A8E1BA-B74B-666C-EC70-70BE36A5E629}"/>
              </a:ext>
            </a:extLst>
          </p:cNvPr>
          <p:cNvSpPr/>
          <p:nvPr/>
        </p:nvSpPr>
        <p:spPr>
          <a:xfrm>
            <a:off x="3400103" y="1882705"/>
            <a:ext cx="1663865" cy="535999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00B4B6A-7543-7E7A-9768-E2A174A38646}"/>
              </a:ext>
            </a:extLst>
          </p:cNvPr>
          <p:cNvSpPr/>
          <p:nvPr/>
        </p:nvSpPr>
        <p:spPr>
          <a:xfrm>
            <a:off x="10472035" y="1827573"/>
            <a:ext cx="101619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5F05083-6C11-A4B5-9AE7-913665F5A2C9}"/>
              </a:ext>
            </a:extLst>
          </p:cNvPr>
          <p:cNvSpPr/>
          <p:nvPr/>
        </p:nvSpPr>
        <p:spPr>
          <a:xfrm>
            <a:off x="10285334" y="1705359"/>
            <a:ext cx="1389594" cy="497297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7673D7-BE5C-1248-E76A-EDBB3059B0C3}"/>
              </a:ext>
            </a:extLst>
          </p:cNvPr>
          <p:cNvSpPr txBox="1"/>
          <p:nvPr/>
        </p:nvSpPr>
        <p:spPr>
          <a:xfrm>
            <a:off x="10551724" y="2500832"/>
            <a:ext cx="856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数据流水线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C6D67C-55B3-7EE2-8DC6-FDC71A7D2F9A}"/>
              </a:ext>
            </a:extLst>
          </p:cNvPr>
          <p:cNvCxnSpPr>
            <a:cxnSpLocks/>
          </p:cNvCxnSpPr>
          <p:nvPr/>
        </p:nvCxnSpPr>
        <p:spPr>
          <a:xfrm>
            <a:off x="3000325" y="2159521"/>
            <a:ext cx="399778" cy="1519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A876D5-3ED4-967C-46CC-25BEFDDC70E8}"/>
              </a:ext>
            </a:extLst>
          </p:cNvPr>
          <p:cNvCxnSpPr>
            <a:cxnSpLocks/>
          </p:cNvCxnSpPr>
          <p:nvPr/>
        </p:nvCxnSpPr>
        <p:spPr>
          <a:xfrm>
            <a:off x="5063968" y="2159521"/>
            <a:ext cx="399778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08E190-0F4C-08B0-0182-B4FF7EE181C7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7127611" y="1956769"/>
            <a:ext cx="487568" cy="1519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D84F39-E976-8078-58EA-802BF289CDCF}"/>
              </a:ext>
            </a:extLst>
          </p:cNvPr>
          <p:cNvCxnSpPr>
            <a:cxnSpLocks/>
            <a:stCxn id="38" idx="3"/>
            <a:endCxn id="66" idx="1"/>
          </p:cNvCxnSpPr>
          <p:nvPr/>
        </p:nvCxnSpPr>
        <p:spPr>
          <a:xfrm flipV="1">
            <a:off x="9797765" y="1954008"/>
            <a:ext cx="487569" cy="2761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4A2ED3-9A9A-8646-CE3E-999DB2C3F8F2}"/>
              </a:ext>
            </a:extLst>
          </p:cNvPr>
          <p:cNvGrpSpPr/>
          <p:nvPr/>
        </p:nvGrpSpPr>
        <p:grpSpPr>
          <a:xfrm>
            <a:off x="4896771" y="2944779"/>
            <a:ext cx="3376345" cy="488856"/>
            <a:chOff x="850981" y="2944779"/>
            <a:chExt cx="3376345" cy="4888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69749D-3831-6FDF-AD0E-E8544D613EF9}"/>
                </a:ext>
              </a:extLst>
            </p:cNvPr>
            <p:cNvSpPr/>
            <p:nvPr/>
          </p:nvSpPr>
          <p:spPr>
            <a:xfrm>
              <a:off x="850981" y="2944779"/>
              <a:ext cx="337634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基于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HTML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解析的爬取方式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B76A4933-44B3-8E92-24E0-5F6FDBA7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7AB9046-669C-7080-24B4-421171D47C42}"/>
              </a:ext>
            </a:extLst>
          </p:cNvPr>
          <p:cNvSpPr/>
          <p:nvPr/>
        </p:nvSpPr>
        <p:spPr>
          <a:xfrm>
            <a:off x="4704717" y="4973510"/>
            <a:ext cx="6970211" cy="143545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0E1B95B-7ACB-E03A-B3F1-F1DACCC3D9AB}"/>
              </a:ext>
            </a:extLst>
          </p:cNvPr>
          <p:cNvGrpSpPr/>
          <p:nvPr/>
        </p:nvGrpSpPr>
        <p:grpSpPr>
          <a:xfrm>
            <a:off x="4896772" y="4711821"/>
            <a:ext cx="3376344" cy="488856"/>
            <a:chOff x="850982" y="4515468"/>
            <a:chExt cx="3376344" cy="48885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9254EE9-115C-5283-274F-26CB8D96FFA8}"/>
                </a:ext>
              </a:extLst>
            </p:cNvPr>
            <p:cNvSpPr/>
            <p:nvPr/>
          </p:nvSpPr>
          <p:spPr>
            <a:xfrm>
              <a:off x="850982" y="4515468"/>
              <a:ext cx="3376344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基于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AJAX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请求的爬取方式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8E99215-6912-D4FC-0637-18C65903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34906" y="4612980"/>
              <a:ext cx="293832" cy="293832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7809944-2A0F-424D-9FF8-F3D725C46AD7}"/>
              </a:ext>
            </a:extLst>
          </p:cNvPr>
          <p:cNvSpPr txBox="1"/>
          <p:nvPr/>
        </p:nvSpPr>
        <p:spPr>
          <a:xfrm>
            <a:off x="4896771" y="3446107"/>
            <a:ext cx="3980259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使用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ChromeDriver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模拟浏览器操作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文档，再通过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选择器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定位并获取所需内容。所见即所得，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实现简单，但效率较低。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081E44-23DD-720C-5E18-C7D50AD7A336}"/>
              </a:ext>
            </a:extLst>
          </p:cNvPr>
          <p:cNvSpPr txBox="1"/>
          <p:nvPr/>
        </p:nvSpPr>
        <p:spPr>
          <a:xfrm>
            <a:off x="4896771" y="5234924"/>
            <a:ext cx="3980259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分析网站代码，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提取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AJAX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，获取网站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Cookie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与信息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列表后，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Request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获取数据。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效率较高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，但有时涉及逆向，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难度较大。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2">
            <a:extLst>
              <a:ext uri="{FF2B5EF4-FFF2-40B4-BE49-F238E27FC236}">
                <a16:creationId xmlns:a16="http://schemas.microsoft.com/office/drawing/2014/main" id="{30F4B987-B16F-3A46-8921-D45752056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083" y="3492023"/>
            <a:ext cx="2306824" cy="577081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item_loader_question.add_css(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"topics"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".QuestionHeader-topics .Popover div::text"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8F7F09-97B8-A3B8-867D-00F984FB6FE2}"/>
              </a:ext>
            </a:extLst>
          </p:cNvPr>
          <p:cNvSpPr txBox="1"/>
          <p:nvPr/>
        </p:nvSpPr>
        <p:spPr>
          <a:xfrm>
            <a:off x="9377316" y="4164316"/>
            <a:ext cx="169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知乎：基于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解析进行爬取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zhihu_spider.py 139:9</a:t>
            </a:r>
          </a:p>
        </p:txBody>
      </p:sp>
      <p:sp>
        <p:nvSpPr>
          <p:cNvPr id="94" name="Rectangle 3">
            <a:extLst>
              <a:ext uri="{FF2B5EF4-FFF2-40B4-BE49-F238E27FC236}">
                <a16:creationId xmlns:a16="http://schemas.microsoft.com/office/drawing/2014/main" id="{63F58B35-9AC6-BCF7-A638-ABC711957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084" y="5152625"/>
            <a:ext cx="2306824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=parse.urljoin(response.url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'/NewsAjax/GetAjaxNewsInfo?contentId={}'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.format(post_id)))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3E3663-8E46-0B4D-89B5-47D83DE82A94}"/>
              </a:ext>
            </a:extLst>
          </p:cNvPr>
          <p:cNvSpPr txBox="1"/>
          <p:nvPr/>
        </p:nvSpPr>
        <p:spPr>
          <a:xfrm>
            <a:off x="9377315" y="5986501"/>
            <a:ext cx="169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博客园：基于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AJAX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请求进行爬取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cnblogs_spider.py 94:19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FFB28EF-A949-A0E9-DF11-DC28CAF92E73}"/>
              </a:ext>
            </a:extLst>
          </p:cNvPr>
          <p:cNvSpPr/>
          <p:nvPr/>
        </p:nvSpPr>
        <p:spPr>
          <a:xfrm>
            <a:off x="658927" y="3192597"/>
            <a:ext cx="3626209" cy="321484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CE31B0B-A51B-2423-0F72-22B313876F15}"/>
              </a:ext>
            </a:extLst>
          </p:cNvPr>
          <p:cNvGrpSpPr/>
          <p:nvPr/>
        </p:nvGrpSpPr>
        <p:grpSpPr>
          <a:xfrm>
            <a:off x="877895" y="2946297"/>
            <a:ext cx="2216467" cy="488856"/>
            <a:chOff x="850981" y="2944779"/>
            <a:chExt cx="2216467" cy="488856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31873DE-B1B4-3081-12EB-216BC0F303AB}"/>
                </a:ext>
              </a:extLst>
            </p:cNvPr>
            <p:cNvSpPr/>
            <p:nvPr/>
          </p:nvSpPr>
          <p:spPr>
            <a:xfrm>
              <a:off x="850981" y="2944779"/>
              <a:ext cx="2216467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模拟登录模块</a:t>
              </a: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8543786E-BA5E-6797-F05A-D41D6FDAB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222E34D-74CC-BFAF-7EFE-08C05AE45B5F}"/>
              </a:ext>
            </a:extLst>
          </p:cNvPr>
          <p:cNvSpPr txBox="1"/>
          <p:nvPr/>
        </p:nvSpPr>
        <p:spPr>
          <a:xfrm>
            <a:off x="785986" y="5188779"/>
            <a:ext cx="3372090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项目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cv2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库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，实现知乎网站爬虫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拼图验证码识别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自动拖动验证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功能，另集成百度智能云在线识别验证码功能。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4908AF2-B8DD-4500-8F64-A8ACE9BF84D5}"/>
              </a:ext>
            </a:extLst>
          </p:cNvPr>
          <p:cNvCxnSpPr>
            <a:cxnSpLocks/>
          </p:cNvCxnSpPr>
          <p:nvPr/>
        </p:nvCxnSpPr>
        <p:spPr>
          <a:xfrm>
            <a:off x="3006809" y="1669221"/>
            <a:ext cx="2456937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E3B8B2B-E1C8-6361-5D3D-5FF10A9B66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99" y="3614837"/>
            <a:ext cx="2736663" cy="149186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01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21D26070-31F0-5BEE-04C3-4B39F9E0C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F388B31-F5BC-6CB8-AA66-A22753F93891}"/>
              </a:ext>
            </a:extLst>
          </p:cNvPr>
          <p:cNvCxnSpPr>
            <a:cxnSpLocks/>
            <a:stCxn id="154" idx="1"/>
            <a:endCxn id="131" idx="3"/>
          </p:cNvCxnSpPr>
          <p:nvPr/>
        </p:nvCxnSpPr>
        <p:spPr>
          <a:xfrm flipH="1" flipV="1">
            <a:off x="7415710" y="4426692"/>
            <a:ext cx="348098" cy="57558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6904139-C880-D046-8C4D-DF7348606B30}"/>
              </a:ext>
            </a:extLst>
          </p:cNvPr>
          <p:cNvCxnSpPr>
            <a:cxnSpLocks/>
            <a:stCxn id="139" idx="1"/>
            <a:endCxn id="132" idx="3"/>
          </p:cNvCxnSpPr>
          <p:nvPr/>
        </p:nvCxnSpPr>
        <p:spPr>
          <a:xfrm flipH="1">
            <a:off x="7410948" y="2044429"/>
            <a:ext cx="391932" cy="1851386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CAB01654-AA8A-3099-FE94-2270745D7A31}"/>
              </a:ext>
            </a:extLst>
          </p:cNvPr>
          <p:cNvSpPr/>
          <p:nvPr/>
        </p:nvSpPr>
        <p:spPr>
          <a:xfrm>
            <a:off x="7763808" y="3595580"/>
            <a:ext cx="3911119" cy="281338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9E794B2-9821-7E8B-FFDF-DAA2D9640E2F}"/>
              </a:ext>
            </a:extLst>
          </p:cNvPr>
          <p:cNvCxnSpPr>
            <a:stCxn id="20" idx="3"/>
            <a:endCxn id="108" idx="1"/>
          </p:cNvCxnSpPr>
          <p:nvPr/>
        </p:nvCxnSpPr>
        <p:spPr>
          <a:xfrm>
            <a:off x="3228036" y="1456862"/>
            <a:ext cx="688069" cy="244428"/>
          </a:xfrm>
          <a:prstGeom prst="bentConnector3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索引入库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884050-A100-7946-B378-149155D6B280}"/>
              </a:ext>
            </a:extLst>
          </p:cNvPr>
          <p:cNvSpPr/>
          <p:nvPr/>
        </p:nvSpPr>
        <p:spPr>
          <a:xfrm>
            <a:off x="959360" y="2388302"/>
            <a:ext cx="2429175" cy="2432794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73AE0E2-6606-850A-99BE-68893027F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72625" y="1946611"/>
            <a:ext cx="310485" cy="31048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87F82CF-F624-06BD-DB20-88452A7FD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E386BDA-B8F9-6192-53F3-DC05294AC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38385" y="1946611"/>
            <a:ext cx="310485" cy="31048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F452BF-7B79-0888-7254-66C66995A8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04145" y="1946610"/>
            <a:ext cx="310485" cy="31048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2449565-F291-3F46-8EF9-68709155C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69905" y="1946611"/>
            <a:ext cx="310485" cy="31048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B37F5FE-92DC-808F-2E7B-37BAAF6CD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35665" y="1946610"/>
            <a:ext cx="310485" cy="310485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00CB981-FC31-50A6-08B9-F4303959F7D9}"/>
              </a:ext>
            </a:extLst>
          </p:cNvPr>
          <p:cNvCxnSpPr>
            <a:cxnSpLocks/>
            <a:stCxn id="21" idx="1"/>
            <a:endCxn id="17" idx="1"/>
          </p:cNvCxnSpPr>
          <p:nvPr/>
        </p:nvCxnSpPr>
        <p:spPr>
          <a:xfrm rot="10800000" flipV="1">
            <a:off x="959361" y="2101853"/>
            <a:ext cx="313265" cy="1502845"/>
          </a:xfrm>
          <a:prstGeom prst="bentConnector3">
            <a:avLst>
              <a:gd name="adj1" fmla="val 194865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82966E9-8032-3EC0-0ECA-7AD9E6ACF2FB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>
            <a:off x="959360" y="2709711"/>
            <a:ext cx="252566" cy="894988"/>
          </a:xfrm>
          <a:prstGeom prst="bentConnector3">
            <a:avLst>
              <a:gd name="adj1" fmla="val 44752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225F195-D88C-4720-D2AF-5033BC40817F}"/>
              </a:ext>
            </a:extLst>
          </p:cNvPr>
          <p:cNvCxnSpPr>
            <a:cxnSpLocks/>
            <a:stCxn id="17" idx="1"/>
            <a:endCxn id="8" idx="1"/>
          </p:cNvCxnSpPr>
          <p:nvPr/>
        </p:nvCxnSpPr>
        <p:spPr>
          <a:xfrm rot="10800000" flipH="1">
            <a:off x="959360" y="3240589"/>
            <a:ext cx="257328" cy="364111"/>
          </a:xfrm>
          <a:prstGeom prst="bentConnector3">
            <a:avLst>
              <a:gd name="adj1" fmla="val 44418"/>
            </a:avLst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182DA7-838C-4B05-6FB3-DE7BE0C6A38F}"/>
              </a:ext>
            </a:extLst>
          </p:cNvPr>
          <p:cNvSpPr/>
          <p:nvPr/>
        </p:nvSpPr>
        <p:spPr>
          <a:xfrm>
            <a:off x="1216688" y="3118374"/>
            <a:ext cx="197660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MySQLTwistedPipeline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1AF094-C062-1365-EF1C-A1F43A64BEE5}"/>
              </a:ext>
            </a:extLst>
          </p:cNvPr>
          <p:cNvSpPr/>
          <p:nvPr/>
        </p:nvSpPr>
        <p:spPr>
          <a:xfrm>
            <a:off x="1211926" y="2587497"/>
            <a:ext cx="1976602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ElasticSearchPipeline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B5B4763-C7EF-3A54-91FD-026D9BEA1D06}"/>
              </a:ext>
            </a:extLst>
          </p:cNvPr>
          <p:cNvSpPr/>
          <p:nvPr/>
        </p:nvSpPr>
        <p:spPr>
          <a:xfrm>
            <a:off x="1216688" y="3649251"/>
            <a:ext cx="1976602" cy="24442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JSONExporterPipeline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B89B87A-16A3-D32F-A1F0-54F8182D5DED}"/>
              </a:ext>
            </a:extLst>
          </p:cNvPr>
          <p:cNvSpPr/>
          <p:nvPr/>
        </p:nvSpPr>
        <p:spPr>
          <a:xfrm>
            <a:off x="1211926" y="4173707"/>
            <a:ext cx="1976602" cy="24442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ArticleImagePipeline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2DF0CC4-079D-EFD4-E31D-ADF6DE991508}"/>
              </a:ext>
            </a:extLst>
          </p:cNvPr>
          <p:cNvSpPr txBox="1"/>
          <p:nvPr/>
        </p:nvSpPr>
        <p:spPr>
          <a:xfrm>
            <a:off x="1354304" y="2845889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BA251B-C8EA-01AF-6654-A18BD7D5D86F}"/>
              </a:ext>
            </a:extLst>
          </p:cNvPr>
          <p:cNvSpPr txBox="1"/>
          <p:nvPr/>
        </p:nvSpPr>
        <p:spPr>
          <a:xfrm>
            <a:off x="1354798" y="3380136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MySQL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621BE4-4B26-AEA3-A9AF-4B4D4728342E}"/>
              </a:ext>
            </a:extLst>
          </p:cNvPr>
          <p:cNvSpPr txBox="1"/>
          <p:nvPr/>
        </p:nvSpPr>
        <p:spPr>
          <a:xfrm>
            <a:off x="1359066" y="3911012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JSON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文件生成器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D6F17C-0BC6-6299-972A-1C23F26DEB0A}"/>
              </a:ext>
            </a:extLst>
          </p:cNvPr>
          <p:cNvSpPr txBox="1"/>
          <p:nvPr/>
        </p:nvSpPr>
        <p:spPr>
          <a:xfrm>
            <a:off x="1354304" y="4442821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图片批量下载器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404CC3-E6D2-BE0E-A164-63F4ECD9CF39}"/>
              </a:ext>
            </a:extLst>
          </p:cNvPr>
          <p:cNvSpPr txBox="1"/>
          <p:nvPr/>
        </p:nvSpPr>
        <p:spPr>
          <a:xfrm>
            <a:off x="1325497" y="1626239"/>
            <a:ext cx="1691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爬取的数据对象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D23253-A610-0A25-F40F-4D075FC2FB8D}"/>
              </a:ext>
            </a:extLst>
          </p:cNvPr>
          <p:cNvSpPr txBox="1"/>
          <p:nvPr/>
        </p:nvSpPr>
        <p:spPr>
          <a:xfrm>
            <a:off x="658926" y="4999742"/>
            <a:ext cx="7007337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通过设置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settings.py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ITEM_PIPELINES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接入指定的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pipeline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，灵活切换数据处理方式，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结合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yield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，实现并行处理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MySQL+ElasticSearch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设计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索引类型，规定索引字段与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analyzer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，运行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init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方法，在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创建索引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，此后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ElasticSearchPipeline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调用</a:t>
            </a:r>
            <a:r>
              <a:rPr lang="en-US" altLang="zh-CN" sz="14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Item.save_to_es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，完成该条数据的处理、索引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84B47AD0-FAF5-0538-680C-E8555BDA38A8}"/>
              </a:ext>
            </a:extLst>
          </p:cNvPr>
          <p:cNvSpPr/>
          <p:nvPr/>
        </p:nvSpPr>
        <p:spPr>
          <a:xfrm>
            <a:off x="3916105" y="1579076"/>
            <a:ext cx="1060767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成员变量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7B5A6DD-5DDD-33F7-979E-10A78F641F61}"/>
              </a:ext>
            </a:extLst>
          </p:cNvPr>
          <p:cNvSpPr/>
          <p:nvPr/>
        </p:nvSpPr>
        <p:spPr>
          <a:xfrm>
            <a:off x="3916105" y="3728678"/>
            <a:ext cx="1060767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基类方法</a:t>
            </a: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C83980E9-1B40-C887-7D2F-90E7769D526A}"/>
              </a:ext>
            </a:extLst>
          </p:cNvPr>
          <p:cNvCxnSpPr>
            <a:cxnSpLocks/>
            <a:stCxn id="20" idx="3"/>
            <a:endCxn id="109" idx="1"/>
          </p:cNvCxnSpPr>
          <p:nvPr/>
        </p:nvCxnSpPr>
        <p:spPr>
          <a:xfrm>
            <a:off x="3228036" y="1456862"/>
            <a:ext cx="688069" cy="2394030"/>
          </a:xfrm>
          <a:prstGeom prst="bentConnector3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92BF3B-E70F-8266-83F7-DD5F1E492F66}"/>
              </a:ext>
            </a:extLst>
          </p:cNvPr>
          <p:cNvSpPr/>
          <p:nvPr/>
        </p:nvSpPr>
        <p:spPr>
          <a:xfrm>
            <a:off x="1114805" y="1334648"/>
            <a:ext cx="2113231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Crawled Data Item Object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FB528E7-ED21-F526-9E81-CF8A86839929}"/>
              </a:ext>
            </a:extLst>
          </p:cNvPr>
          <p:cNvSpPr/>
          <p:nvPr/>
        </p:nvSpPr>
        <p:spPr>
          <a:xfrm>
            <a:off x="3809570" y="1456860"/>
            <a:ext cx="3746930" cy="184265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C31079A-63EA-0BEA-28D9-52826CF062A3}"/>
              </a:ext>
            </a:extLst>
          </p:cNvPr>
          <p:cNvSpPr/>
          <p:nvPr/>
        </p:nvSpPr>
        <p:spPr>
          <a:xfrm>
            <a:off x="3809570" y="3595581"/>
            <a:ext cx="3746930" cy="1225516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2F1A552-B77A-B1B4-D4E8-63A94C63F45F}"/>
              </a:ext>
            </a:extLst>
          </p:cNvPr>
          <p:cNvSpPr txBox="1"/>
          <p:nvPr/>
        </p:nvSpPr>
        <p:spPr>
          <a:xfrm>
            <a:off x="3871041" y="1971174"/>
            <a:ext cx="1689989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Item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初始化时，需要提供该数据对象所需的必要字段，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生成数据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Model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，以进行后续操作。</a:t>
            </a:r>
            <a:endParaRPr lang="en-US" altLang="zh-CN" sz="11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7" name="Rectangle 2">
            <a:extLst>
              <a:ext uri="{FF2B5EF4-FFF2-40B4-BE49-F238E27FC236}">
                <a16:creationId xmlns:a16="http://schemas.microsoft.com/office/drawing/2014/main" id="{91DB58B7-3C6B-B1F7-DDD0-D3D40AE58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211" y="1579076"/>
            <a:ext cx="1755609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zhihu_id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topics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content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create_time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update_time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answers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comments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total_view = scrapy.Field()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clicks = scrapy.Field()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ACD8478-4A3B-C517-73DE-5A26C7C99A1B}"/>
              </a:ext>
            </a:extLst>
          </p:cNvPr>
          <p:cNvSpPr/>
          <p:nvPr/>
        </p:nvSpPr>
        <p:spPr>
          <a:xfrm>
            <a:off x="5662974" y="4304478"/>
            <a:ext cx="175273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save_to_es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975E0847-F4F5-23FF-44F1-F8F7AE6C965D}"/>
              </a:ext>
            </a:extLst>
          </p:cNvPr>
          <p:cNvSpPr/>
          <p:nvPr/>
        </p:nvSpPr>
        <p:spPr>
          <a:xfrm>
            <a:off x="5658212" y="3773601"/>
            <a:ext cx="175273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get_insert_sql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326D6-C98B-0664-C09A-620A178ED353}"/>
              </a:ext>
            </a:extLst>
          </p:cNvPr>
          <p:cNvSpPr txBox="1"/>
          <p:nvPr/>
        </p:nvSpPr>
        <p:spPr>
          <a:xfrm>
            <a:off x="5768339" y="4031993"/>
            <a:ext cx="150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方法：生成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语句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D97768-9BB1-3422-A51D-652A31F3E061}"/>
              </a:ext>
            </a:extLst>
          </p:cNvPr>
          <p:cNvSpPr txBox="1"/>
          <p:nvPr/>
        </p:nvSpPr>
        <p:spPr>
          <a:xfrm>
            <a:off x="5728652" y="4566240"/>
            <a:ext cx="1611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方法：存储至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31E704A-F38D-06BB-B474-6DF808798DE0}"/>
              </a:ext>
            </a:extLst>
          </p:cNvPr>
          <p:cNvSpPr txBox="1"/>
          <p:nvPr/>
        </p:nvSpPr>
        <p:spPr>
          <a:xfrm>
            <a:off x="3871041" y="3983989"/>
            <a:ext cx="1689989" cy="82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都应覆写的方法，包括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存储至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、生成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DML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语句等。</a:t>
            </a:r>
            <a:endParaRPr lang="en-US" altLang="zh-CN" sz="11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54C7A24-E80A-19AE-E601-0D9A7717461B}"/>
              </a:ext>
            </a:extLst>
          </p:cNvPr>
          <p:cNvSpPr txBox="1"/>
          <p:nvPr/>
        </p:nvSpPr>
        <p:spPr>
          <a:xfrm>
            <a:off x="5708253" y="3049483"/>
            <a:ext cx="1651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成员变量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98:5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E1DAD5E-C680-5A58-BBBC-31713D5C931B}"/>
              </a:ext>
            </a:extLst>
          </p:cNvPr>
          <p:cNvSpPr/>
          <p:nvPr/>
        </p:nvSpPr>
        <p:spPr>
          <a:xfrm>
            <a:off x="7802880" y="789340"/>
            <a:ext cx="3872047" cy="251017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Rectangle 4">
            <a:extLst>
              <a:ext uri="{FF2B5EF4-FFF2-40B4-BE49-F238E27FC236}">
                <a16:creationId xmlns:a16="http://schemas.microsoft.com/office/drawing/2014/main" id="{F726CA3D-789C-5AC2-2F76-F4B82620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682" y="1204964"/>
            <a:ext cx="327505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insert_sql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"insert into zhihu_question(zhihu_id,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) VALUES (%s,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) ON DUPLICATE KEY UPDATE content = VALUES(content)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49BA684-DDFB-9F38-01F0-9DDD06D6EBE9}"/>
              </a:ext>
            </a:extLst>
          </p:cNvPr>
          <p:cNvGrpSpPr/>
          <p:nvPr/>
        </p:nvGrpSpPr>
        <p:grpSpPr>
          <a:xfrm>
            <a:off x="8024542" y="543199"/>
            <a:ext cx="1721636" cy="488856"/>
            <a:chOff x="850982" y="2944779"/>
            <a:chExt cx="1721636" cy="488856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88CFD3F-29D7-38E3-4DD1-F8143D10BE27}"/>
                </a:ext>
              </a:extLst>
            </p:cNvPr>
            <p:cNvSpPr/>
            <p:nvPr/>
          </p:nvSpPr>
          <p:spPr>
            <a:xfrm>
              <a:off x="850982" y="2944779"/>
              <a:ext cx="1721636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数据入库</a:t>
              </a:r>
            </a:p>
          </p:txBody>
        </p: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48396E98-7C7F-B89A-AF57-2B9092E0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50FD04E-6137-4D66-9F79-8F02DFCE21D6}"/>
              </a:ext>
            </a:extLst>
          </p:cNvPr>
          <p:cNvGrpSpPr/>
          <p:nvPr/>
        </p:nvGrpSpPr>
        <p:grpSpPr>
          <a:xfrm>
            <a:off x="8028557" y="3383047"/>
            <a:ext cx="1721636" cy="488856"/>
            <a:chOff x="850982" y="2944779"/>
            <a:chExt cx="1721636" cy="488856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B680303C-171C-CC33-83AC-216442B767C2}"/>
                </a:ext>
              </a:extLst>
            </p:cNvPr>
            <p:cNvSpPr/>
            <p:nvPr/>
          </p:nvSpPr>
          <p:spPr>
            <a:xfrm>
              <a:off x="850982" y="2944779"/>
              <a:ext cx="1721636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数据索引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C1E892A4-AFD3-8907-A7A6-13C3A3A07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34906" y="3050060"/>
              <a:ext cx="293832" cy="285273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E80086B-5726-64A6-F5AF-3E88D8A186E2}"/>
              </a:ext>
            </a:extLst>
          </p:cNvPr>
          <p:cNvSpPr txBox="1"/>
          <p:nvPr/>
        </p:nvSpPr>
        <p:spPr>
          <a:xfrm>
            <a:off x="8066375" y="2585652"/>
            <a:ext cx="3356367" cy="570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提供</a:t>
            </a:r>
            <a:r>
              <a:rPr lang="en-US" altLang="zh-CN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DML-INSERT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模板语句与参数表，通过</a:t>
            </a:r>
            <a:r>
              <a:rPr lang="en-US" altLang="zh-CN" sz="11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pymysql</a:t>
            </a:r>
            <a:r>
              <a:rPr lang="zh-CN" altLang="en-US" sz="11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数据库驱动，完成</a:t>
            </a:r>
            <a:r>
              <a:rPr lang="en-US" altLang="zh-CN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MySQL</a:t>
            </a:r>
            <a:r>
              <a:rPr lang="zh-CN" altLang="en-US" sz="11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数据增量入库。</a:t>
            </a:r>
            <a:endParaRPr lang="en-US" altLang="zh-CN" sz="11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41FC4380-3D81-A005-5E4C-7027D7D42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373" y="1981020"/>
            <a:ext cx="327505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params = (zhihu_id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total_view)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C6CE35-A98F-C878-BE74-85163F62223B}"/>
              </a:ext>
            </a:extLst>
          </p:cNvPr>
          <p:cNvSpPr txBox="1"/>
          <p:nvPr/>
        </p:nvSpPr>
        <p:spPr>
          <a:xfrm>
            <a:off x="8710518" y="1688712"/>
            <a:ext cx="20328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DML-INSERT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模板语句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111:9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00EB4A-042B-6468-9B44-FA79CFECA0FB}"/>
              </a:ext>
            </a:extLst>
          </p:cNvPr>
          <p:cNvSpPr txBox="1"/>
          <p:nvPr/>
        </p:nvSpPr>
        <p:spPr>
          <a:xfrm>
            <a:off x="8985654" y="2356991"/>
            <a:ext cx="150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参数表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121:9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0434631-13FB-0121-D588-536961E740C7}"/>
              </a:ext>
            </a:extLst>
          </p:cNvPr>
          <p:cNvSpPr txBox="1"/>
          <p:nvPr/>
        </p:nvSpPr>
        <p:spPr>
          <a:xfrm>
            <a:off x="658926" y="1886407"/>
            <a:ext cx="592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yield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FFD4639E-1C18-6E2B-A723-920E5AD2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883" y="4018029"/>
            <a:ext cx="3269744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ZhihuType(DocType):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suggest = Completion(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=ik_analyzer)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topics = Text(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"ik_max_word"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0">
            <a:extLst>
              <a:ext uri="{FF2B5EF4-FFF2-40B4-BE49-F238E27FC236}">
                <a16:creationId xmlns:a16="http://schemas.microsoft.com/office/drawing/2014/main" id="{91F737BE-9844-0D61-6E8F-B7B6148D9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833" y="4812427"/>
            <a:ext cx="1537060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__name__ == 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ZhihuType.init()</a:t>
            </a:r>
            <a:endParaRPr kumimoji="0" lang="zh-CN" altLang="zh-CN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1">
            <a:extLst>
              <a:ext uri="{FF2B5EF4-FFF2-40B4-BE49-F238E27FC236}">
                <a16:creationId xmlns:a16="http://schemas.microsoft.com/office/drawing/2014/main" id="{63B340EA-F388-97DB-78FC-26F221988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154" y="4812426"/>
            <a:ext cx="1604473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save_to_es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zhihu = ZhihuType()</a:t>
            </a:r>
            <a:r>
              <a:rPr lang="en-US" altLang="zh-CN" sz="8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zhihu.save()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2">
            <a:extLst>
              <a:ext uri="{FF2B5EF4-FFF2-40B4-BE49-F238E27FC236}">
                <a16:creationId xmlns:a16="http://schemas.microsoft.com/office/drawing/2014/main" id="{D9E3A119-898C-59C0-FEDB-65F2EE13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574" y="5595073"/>
            <a:ext cx="3269744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ElasticSearchPipeline(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process_item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spider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item.save_to_es()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C48A524-7CCB-3605-C5FD-1491ACEE29D7}"/>
              </a:ext>
            </a:extLst>
          </p:cNvPr>
          <p:cNvSpPr txBox="1"/>
          <p:nvPr/>
        </p:nvSpPr>
        <p:spPr>
          <a:xfrm>
            <a:off x="8156890" y="4476783"/>
            <a:ext cx="3138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索引类，使用最大分词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analyzer elasticsearch_types.py 17:1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7D9EEC7-4012-41C5-57C1-14AD0D56E298}"/>
              </a:ext>
            </a:extLst>
          </p:cNvPr>
          <p:cNvSpPr txBox="1"/>
          <p:nvPr/>
        </p:nvSpPr>
        <p:spPr>
          <a:xfrm>
            <a:off x="7979130" y="5252845"/>
            <a:ext cx="1802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创建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ES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索引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elasticsearch_types.py 35:1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900728A-4843-6EFA-3A34-CAFC8140930F}"/>
              </a:ext>
            </a:extLst>
          </p:cNvPr>
          <p:cNvSpPr txBox="1"/>
          <p:nvPr/>
        </p:nvSpPr>
        <p:spPr>
          <a:xfrm>
            <a:off x="9864569" y="5252845"/>
            <a:ext cx="142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基类方法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items.py 125:5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296C8B8-B93A-D5EB-9DD9-FAA1D62EAB87}"/>
              </a:ext>
            </a:extLst>
          </p:cNvPr>
          <p:cNvSpPr txBox="1"/>
          <p:nvPr/>
        </p:nvSpPr>
        <p:spPr>
          <a:xfrm>
            <a:off x="8451870" y="6184968"/>
            <a:ext cx="2646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数据流处理器 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pipelines.py 90:1</a:t>
            </a:r>
          </a:p>
        </p:txBody>
      </p:sp>
    </p:spTree>
    <p:extLst>
      <p:ext uri="{BB962C8B-B14F-4D97-AF65-F5344CB8AC3E}">
        <p14:creationId xmlns:p14="http://schemas.microsoft.com/office/powerpoint/2010/main" val="295467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558737E-89A8-B19D-452A-4695DB3E6D1B}"/>
              </a:ext>
            </a:extLst>
          </p:cNvPr>
          <p:cNvCxnSpPr>
            <a:cxnSpLocks/>
          </p:cNvCxnSpPr>
          <p:nvPr/>
        </p:nvCxnSpPr>
        <p:spPr>
          <a:xfrm flipH="1">
            <a:off x="3459292" y="2058738"/>
            <a:ext cx="502029" cy="672183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用户检索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6A18AE10-CD03-16F0-39E0-BF0928CDA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0E74C6-6327-1949-2657-1285960D5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F9DCB4-1BA8-FDFC-E5E0-41610DA5DB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9651" y="628016"/>
            <a:ext cx="333656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163CA-E9DF-98D5-3A85-E780AF0D45BF}"/>
              </a:ext>
            </a:extLst>
          </p:cNvPr>
          <p:cNvGrpSpPr/>
          <p:nvPr/>
        </p:nvGrpSpPr>
        <p:grpSpPr>
          <a:xfrm>
            <a:off x="1716873" y="1403039"/>
            <a:ext cx="823912" cy="792480"/>
            <a:chOff x="2052639" y="3733800"/>
            <a:chExt cx="823912" cy="79248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CC9613C-C11B-E8F4-467B-AA83B5C2501A}"/>
                </a:ext>
              </a:extLst>
            </p:cNvPr>
            <p:cNvSpPr/>
            <p:nvPr/>
          </p:nvSpPr>
          <p:spPr>
            <a:xfrm>
              <a:off x="2052639" y="3733800"/>
              <a:ext cx="823912" cy="7924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B828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7736111-6978-911D-33A9-FDE6B5E2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6991" y="3842436"/>
              <a:ext cx="575207" cy="575207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DE997A-108E-74C7-A58D-E9AF0ADD7BD1}"/>
              </a:ext>
            </a:extLst>
          </p:cNvPr>
          <p:cNvSpPr/>
          <p:nvPr/>
        </p:nvSpPr>
        <p:spPr>
          <a:xfrm>
            <a:off x="1716873" y="2489898"/>
            <a:ext cx="82618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搜索工具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90FAE0-7C84-5C98-0C83-3EDDEB6F8CCB}"/>
              </a:ext>
            </a:extLst>
          </p:cNvPr>
          <p:cNvGrpSpPr/>
          <p:nvPr/>
        </p:nvGrpSpPr>
        <p:grpSpPr>
          <a:xfrm>
            <a:off x="599137" y="2641219"/>
            <a:ext cx="1065614" cy="1146810"/>
            <a:chOff x="3683200" y="3276600"/>
            <a:chExt cx="1065614" cy="11468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570291-5EF5-1A6E-3FE2-AC5BA66F68DB}"/>
                </a:ext>
              </a:extLst>
            </p:cNvPr>
            <p:cNvGrpSpPr/>
            <p:nvPr/>
          </p:nvGrpSpPr>
          <p:grpSpPr>
            <a:xfrm>
              <a:off x="3804052" y="3276600"/>
              <a:ext cx="823912" cy="792480"/>
              <a:chOff x="2052639" y="3733800"/>
              <a:chExt cx="823912" cy="7924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FEEB425-B7E2-64FE-D949-F7DE3FD63C5B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C1414D2-AF43-5923-C2E0-E83080AFC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24410" y="3841749"/>
                <a:ext cx="480369" cy="568325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940AFB-CAFB-A3A9-F12D-2F4C9D5B4A3A}"/>
                </a:ext>
              </a:extLst>
            </p:cNvPr>
            <p:cNvSpPr/>
            <p:nvPr/>
          </p:nvSpPr>
          <p:spPr>
            <a:xfrm>
              <a:off x="3683200" y="4178982"/>
              <a:ext cx="1065614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搜索工具面板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E14A40-D99A-3AFE-34B9-17B7A9AB5F76}"/>
              </a:ext>
            </a:extLst>
          </p:cNvPr>
          <p:cNvGrpSpPr/>
          <p:nvPr/>
        </p:nvGrpSpPr>
        <p:grpSpPr>
          <a:xfrm>
            <a:off x="2772480" y="2641219"/>
            <a:ext cx="826186" cy="1146810"/>
            <a:chOff x="7633102" y="3276600"/>
            <a:chExt cx="826186" cy="1146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7E881E-C75B-F869-768E-1A0D1CB1D296}"/>
                </a:ext>
              </a:extLst>
            </p:cNvPr>
            <p:cNvGrpSpPr/>
            <p:nvPr/>
          </p:nvGrpSpPr>
          <p:grpSpPr>
            <a:xfrm>
              <a:off x="7633102" y="3276600"/>
              <a:ext cx="823912" cy="792480"/>
              <a:chOff x="2052639" y="3733800"/>
              <a:chExt cx="823912" cy="7924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A433E39-75AC-466C-69E8-19BFA8E274FE}"/>
                  </a:ext>
                </a:extLst>
              </p:cNvPr>
              <p:cNvSpPr/>
              <p:nvPr/>
            </p:nvSpPr>
            <p:spPr>
              <a:xfrm>
                <a:off x="2052639" y="3733800"/>
                <a:ext cx="823912" cy="79248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B8280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anose="020B0609020204030204" pitchFamily="49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756A4F4-5E23-6FFC-9520-AF47D7E4E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238442" y="3901440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8D55633-C1CD-8927-C59E-089E9EEC52AA}"/>
                </a:ext>
              </a:extLst>
            </p:cNvPr>
            <p:cNvSpPr/>
            <p:nvPr/>
          </p:nvSpPr>
          <p:spPr>
            <a:xfrm>
              <a:off x="7633102" y="4178982"/>
              <a:ext cx="826186" cy="2444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等线" panose="02010600030101010101" pitchFamily="2" charset="-122"/>
                </a:rPr>
                <a:t>分析工具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67468BC-C71C-146D-15D9-CC2045E12821}"/>
              </a:ext>
            </a:extLst>
          </p:cNvPr>
          <p:cNvSpPr/>
          <p:nvPr/>
        </p:nvSpPr>
        <p:spPr>
          <a:xfrm>
            <a:off x="5170358" y="1403039"/>
            <a:ext cx="6504569" cy="2903008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4418FA-5EE5-2004-2412-D783BF4935F9}"/>
              </a:ext>
            </a:extLst>
          </p:cNvPr>
          <p:cNvCxnSpPr>
            <a:cxnSpLocks/>
          </p:cNvCxnSpPr>
          <p:nvPr/>
        </p:nvCxnSpPr>
        <p:spPr>
          <a:xfrm>
            <a:off x="2476351" y="2002908"/>
            <a:ext cx="430886" cy="745412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4A3E10-D618-7E90-53EB-D6F8DB9D3795}"/>
              </a:ext>
            </a:extLst>
          </p:cNvPr>
          <p:cNvCxnSpPr>
            <a:cxnSpLocks/>
          </p:cNvCxnSpPr>
          <p:nvPr/>
        </p:nvCxnSpPr>
        <p:spPr>
          <a:xfrm flipH="1">
            <a:off x="1338904" y="2035647"/>
            <a:ext cx="448764" cy="654730"/>
          </a:xfrm>
          <a:prstGeom prst="line">
            <a:avLst/>
          </a:prstGeom>
          <a:ln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DB42D7-C838-E11F-ABC4-CB3E9F757964}"/>
              </a:ext>
            </a:extLst>
          </p:cNvPr>
          <p:cNvSpPr txBox="1"/>
          <p:nvPr/>
        </p:nvSpPr>
        <p:spPr>
          <a:xfrm>
            <a:off x="1785388" y="2804824"/>
            <a:ext cx="69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处理数据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添加索引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存储数据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D61366-BA67-5C7C-261C-BD52F5D5390D}"/>
              </a:ext>
            </a:extLst>
          </p:cNvPr>
          <p:cNvSpPr txBox="1"/>
          <p:nvPr/>
        </p:nvSpPr>
        <p:spPr>
          <a:xfrm>
            <a:off x="486116" y="3856553"/>
            <a:ext cx="129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面向搜索工具的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供管理员管理内容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8E893D-CA10-D34F-BFB4-769577F40D95}"/>
              </a:ext>
            </a:extLst>
          </p:cNvPr>
          <p:cNvSpPr txBox="1"/>
          <p:nvPr/>
        </p:nvSpPr>
        <p:spPr>
          <a:xfrm>
            <a:off x="2517468" y="3844382"/>
            <a:ext cx="13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允许以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形式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接受高级聚合查询指令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返回当前数据的搜索结果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E8226B-792D-DDFF-1548-8AF183AF1629}"/>
              </a:ext>
            </a:extLst>
          </p:cNvPr>
          <p:cNvSpPr txBox="1"/>
          <p:nvPr/>
        </p:nvSpPr>
        <p:spPr>
          <a:xfrm>
            <a:off x="2749831" y="1958140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4B86AB-7F39-21FA-BFFF-9F2254AE2315}"/>
              </a:ext>
            </a:extLst>
          </p:cNvPr>
          <p:cNvSpPr txBox="1"/>
          <p:nvPr/>
        </p:nvSpPr>
        <p:spPr>
          <a:xfrm rot="18296164">
            <a:off x="873635" y="2073528"/>
            <a:ext cx="860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RESTful API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5ACB87-9866-A8D1-BE16-457A424F54A2}"/>
              </a:ext>
            </a:extLst>
          </p:cNvPr>
          <p:cNvGrpSpPr/>
          <p:nvPr/>
        </p:nvGrpSpPr>
        <p:grpSpPr>
          <a:xfrm>
            <a:off x="7591453" y="1158611"/>
            <a:ext cx="3679855" cy="488856"/>
            <a:chOff x="850981" y="2944779"/>
            <a:chExt cx="3679855" cy="48885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C4D205E4-80B8-FBBF-8676-880920914662}"/>
                </a:ext>
              </a:extLst>
            </p:cNvPr>
            <p:cNvSpPr/>
            <p:nvPr/>
          </p:nvSpPr>
          <p:spPr>
            <a:xfrm>
              <a:off x="850981" y="2944779"/>
              <a:ext cx="367985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搜索工具：</a:t>
              </a:r>
              <a:r>
                <a:rPr lang="en-US" altLang="zh-CN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ElasticSearch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C622701-A7F0-3BE4-7BC2-5CBB89FCC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9C8393F-DD2F-1857-7A00-1F549DB5ACAA}"/>
              </a:ext>
            </a:extLst>
          </p:cNvPr>
          <p:cNvSpPr txBox="1"/>
          <p:nvPr/>
        </p:nvSpPr>
        <p:spPr>
          <a:xfrm>
            <a:off x="5306372" y="2203173"/>
            <a:ext cx="3309537" cy="1993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9200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为项目搜索核心功能提供支撑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集成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ik_max_word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ik_smart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analyzer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（分析器），可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对文本进行分词等分析处理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命中搜索结果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局部高亮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Highlight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6FE5D666-6BE3-CEE2-ECCC-F21DF342F7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681166" y="628016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BA699D2-CCDA-70C5-4463-A99D7BEEEE78}"/>
              </a:ext>
            </a:extLst>
          </p:cNvPr>
          <p:cNvSpPr txBox="1"/>
          <p:nvPr/>
        </p:nvSpPr>
        <p:spPr>
          <a:xfrm>
            <a:off x="3573320" y="2782447"/>
            <a:ext cx="13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与搜索服务器交互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并向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应用提供接口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实现用户搜索业务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D2B8972-544C-7DD0-ED39-FE1FC3576299}"/>
              </a:ext>
            </a:extLst>
          </p:cNvPr>
          <p:cNvSpPr/>
          <p:nvPr/>
        </p:nvSpPr>
        <p:spPr>
          <a:xfrm>
            <a:off x="3855642" y="1405482"/>
            <a:ext cx="823912" cy="7924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B828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A29734F-B8FF-A795-A377-2E9B02C2E6F2}"/>
              </a:ext>
            </a:extLst>
          </p:cNvPr>
          <p:cNvSpPr/>
          <p:nvPr/>
        </p:nvSpPr>
        <p:spPr>
          <a:xfrm>
            <a:off x="3795800" y="2485202"/>
            <a:ext cx="943596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应用服务器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10FD2566-3F3A-92C9-ADC8-02B20E83AC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979994" y="1524439"/>
            <a:ext cx="575207" cy="575207"/>
          </a:xfrm>
          <a:prstGeom prst="rect">
            <a:avLst/>
          </a:prstGeom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id="{064C3228-EFCA-6980-7A83-8A05615B8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362" y="1869660"/>
            <a:ext cx="4602542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cd &lt;BASE_DIR&gt;/elastic_search/bin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elasticsearch.bat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4CD4AE-28C6-099D-26BC-7A40C35BBE4B}"/>
              </a:ext>
            </a:extLst>
          </p:cNvPr>
          <p:cNvSpPr txBox="1"/>
          <p:nvPr/>
        </p:nvSpPr>
        <p:spPr>
          <a:xfrm>
            <a:off x="10200663" y="1842696"/>
            <a:ext cx="102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cmd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命令启动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F13DB2A-212D-0A80-3264-2056C8AB1B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1922" y="2325385"/>
            <a:ext cx="2670196" cy="15529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776455-1D27-A976-4FAC-EC2FA2D75C04}"/>
              </a:ext>
            </a:extLst>
          </p:cNvPr>
          <p:cNvSpPr txBox="1"/>
          <p:nvPr/>
        </p:nvSpPr>
        <p:spPr>
          <a:xfrm>
            <a:off x="8676668" y="3949331"/>
            <a:ext cx="282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ElasticSearch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-Head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：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ES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管理控制台 （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Port 9300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6EA4C53-7E31-70CB-199A-855A34EA936F}"/>
              </a:ext>
            </a:extLst>
          </p:cNvPr>
          <p:cNvSpPr/>
          <p:nvPr/>
        </p:nvSpPr>
        <p:spPr>
          <a:xfrm>
            <a:off x="584548" y="4599874"/>
            <a:ext cx="5175358" cy="180909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B91FA27-F867-A9D0-B7BB-0F820A65718A}"/>
              </a:ext>
            </a:extLst>
          </p:cNvPr>
          <p:cNvGrpSpPr/>
          <p:nvPr/>
        </p:nvGrpSpPr>
        <p:grpSpPr>
          <a:xfrm>
            <a:off x="872858" y="4379415"/>
            <a:ext cx="2821579" cy="488856"/>
            <a:chOff x="850980" y="2944779"/>
            <a:chExt cx="2821579" cy="488856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807A8B7-445B-8E24-1B9B-C80A9593087C}"/>
                </a:ext>
              </a:extLst>
            </p:cNvPr>
            <p:cNvSpPr/>
            <p:nvPr/>
          </p:nvSpPr>
          <p:spPr>
            <a:xfrm>
              <a:off x="850980" y="2944779"/>
              <a:ext cx="2821579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分析工具：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Kibana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36F9B1F-4A32-E2BF-602C-BAD3B2F4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D0D803A5-C5E6-1D34-942F-1B910108C230}"/>
              </a:ext>
            </a:extLst>
          </p:cNvPr>
          <p:cNvSpPr/>
          <p:nvPr/>
        </p:nvSpPr>
        <p:spPr>
          <a:xfrm>
            <a:off x="6803335" y="4599874"/>
            <a:ext cx="4871593" cy="1809090"/>
          </a:xfrm>
          <a:prstGeom prst="roundRect">
            <a:avLst>
              <a:gd name="adj" fmla="val 4326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9616F87-73C3-0EEE-1436-FC7CCB5583DD}"/>
              </a:ext>
            </a:extLst>
          </p:cNvPr>
          <p:cNvGrpSpPr/>
          <p:nvPr/>
        </p:nvGrpSpPr>
        <p:grpSpPr>
          <a:xfrm>
            <a:off x="8300645" y="4382905"/>
            <a:ext cx="3018497" cy="488856"/>
            <a:chOff x="850980" y="2944779"/>
            <a:chExt cx="3018497" cy="48885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C4FF99B-B7B2-8A7E-1A7A-833A3A4D9E2D}"/>
                </a:ext>
              </a:extLst>
            </p:cNvPr>
            <p:cNvSpPr/>
            <p:nvPr/>
          </p:nvSpPr>
          <p:spPr>
            <a:xfrm>
              <a:off x="850980" y="2944779"/>
              <a:ext cx="3018497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应用服务器：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Django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8EE041D4-A8CA-18B6-6850-5D78D172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2F502DCF-E463-29FA-D855-B6A5C3C739B8}"/>
              </a:ext>
            </a:extLst>
          </p:cNvPr>
          <p:cNvSpPr txBox="1"/>
          <p:nvPr/>
        </p:nvSpPr>
        <p:spPr>
          <a:xfrm>
            <a:off x="708093" y="5315553"/>
            <a:ext cx="4765607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5601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端口，提供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RESTful API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（以请求类型（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GET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POST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PUT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DELETE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）区分不同功能），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接受高级聚合查询指令，返回查询结果。</a:t>
            </a:r>
          </a:p>
        </p:txBody>
      </p:sp>
      <p:sp>
        <p:nvSpPr>
          <p:cNvPr id="117" name="Rectangle 7">
            <a:extLst>
              <a:ext uri="{FF2B5EF4-FFF2-40B4-BE49-F238E27FC236}">
                <a16:creationId xmlns:a16="http://schemas.microsoft.com/office/drawing/2014/main" id="{88A5F2A4-799C-8CFF-C8EC-95994B9CC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01" y="5006460"/>
            <a:ext cx="3243196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cd &lt;BASE_DIR&gt;/</a:t>
            </a:r>
            <a:r>
              <a:rPr lang="en-US" altLang="zh-CN" sz="1200" dirty="0" err="1">
                <a:solidFill>
                  <a:srgbClr val="6A8759"/>
                </a:solidFill>
                <a:latin typeface="Consolas" panose="020B0609020204030204" pitchFamily="49" charset="0"/>
              </a:rPr>
              <a:t>kibana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/bin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kibana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.bat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1A8FD5B-74C5-0F55-3177-101970C347BB}"/>
              </a:ext>
            </a:extLst>
          </p:cNvPr>
          <p:cNvSpPr txBox="1"/>
          <p:nvPr/>
        </p:nvSpPr>
        <p:spPr>
          <a:xfrm>
            <a:off x="4142094" y="5037587"/>
            <a:ext cx="14903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通过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cmd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命令启动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Kibana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977391-AEC4-C538-A8E2-CEA22CF7FC85}"/>
              </a:ext>
            </a:extLst>
          </p:cNvPr>
          <p:cNvSpPr txBox="1"/>
          <p:nvPr/>
        </p:nvSpPr>
        <p:spPr>
          <a:xfrm>
            <a:off x="5834203" y="4471027"/>
            <a:ext cx="96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 Request</a:t>
            </a:r>
          </a:p>
          <a:p>
            <a:pPr algn="just"/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GET 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zhihu</a:t>
            </a:r>
            <a:r>
              <a:rPr lang="en-US" altLang="zh-CN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/question/AYEOekvv7_IYi9VUCGwu?_source=title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065939B-3D7E-6B65-8023-FE0489909308}"/>
              </a:ext>
            </a:extLst>
          </p:cNvPr>
          <p:cNvCxnSpPr>
            <a:cxnSpLocks/>
          </p:cNvCxnSpPr>
          <p:nvPr/>
        </p:nvCxnSpPr>
        <p:spPr>
          <a:xfrm flipH="1">
            <a:off x="5759906" y="5401278"/>
            <a:ext cx="1043430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3781C0E-AA05-9797-F1B6-72BE8903F7AD}"/>
              </a:ext>
            </a:extLst>
          </p:cNvPr>
          <p:cNvCxnSpPr>
            <a:cxnSpLocks/>
          </p:cNvCxnSpPr>
          <p:nvPr/>
        </p:nvCxnSpPr>
        <p:spPr>
          <a:xfrm>
            <a:off x="5759906" y="6264651"/>
            <a:ext cx="1043430" cy="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418FD19C-177E-5C88-CAFA-67B2117F714F}"/>
              </a:ext>
            </a:extLst>
          </p:cNvPr>
          <p:cNvSpPr txBox="1"/>
          <p:nvPr/>
        </p:nvSpPr>
        <p:spPr>
          <a:xfrm>
            <a:off x="5821021" y="5486504"/>
            <a:ext cx="97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{"_index":"zhihu","_type":"question","_id":"AYEOekvv7_IYi9VUCGwu","_version":1,"found":true,"_source":{"title":"</a:t>
            </a:r>
            <a:r>
              <a:rPr lang="zh-CN" altLang="en-US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对于医学生来讲是</a:t>
            </a:r>
            <a:r>
              <a:rPr lang="en-US" altLang="zh-CN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985211</a:t>
            </a:r>
            <a:r>
              <a:rPr lang="zh-CN" altLang="en-US" sz="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的名头重要，还是该校医学本身在全国的排名重要？</a:t>
            </a:r>
            <a:r>
              <a:rPr lang="en-US" altLang="zh-CN" sz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"}}</a:t>
            </a:r>
            <a:endParaRPr lang="en-US" altLang="zh-CN" sz="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32D3BAC-457C-EC9F-51DC-28B8A679800E}"/>
              </a:ext>
            </a:extLst>
          </p:cNvPr>
          <p:cNvSpPr/>
          <p:nvPr/>
        </p:nvSpPr>
        <p:spPr>
          <a:xfrm>
            <a:off x="6018221" y="5328362"/>
            <a:ext cx="593435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Request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2B67C91-0FCC-5128-3091-DF90FEC2B06A}"/>
              </a:ext>
            </a:extLst>
          </p:cNvPr>
          <p:cNvSpPr/>
          <p:nvPr/>
        </p:nvSpPr>
        <p:spPr>
          <a:xfrm>
            <a:off x="5997380" y="6190250"/>
            <a:ext cx="646624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Response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94C63B-0BE5-0E20-3572-762E1586ACA4}"/>
              </a:ext>
            </a:extLst>
          </p:cNvPr>
          <p:cNvSpPr txBox="1"/>
          <p:nvPr/>
        </p:nvSpPr>
        <p:spPr>
          <a:xfrm>
            <a:off x="6859022" y="4981048"/>
            <a:ext cx="4770850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以服务器形式运行在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8000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端口，处理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前端搜索业务逻辑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400" kern="1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urls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view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模块，向搜索网页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提供服务接口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根据用户自网页发送的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搜索请求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Kibana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交互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，获取搜索结果，并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响应用户</a:t>
            </a:r>
          </a:p>
        </p:txBody>
      </p:sp>
    </p:spTree>
    <p:extLst>
      <p:ext uri="{BB962C8B-B14F-4D97-AF65-F5344CB8AC3E}">
        <p14:creationId xmlns:p14="http://schemas.microsoft.com/office/powerpoint/2010/main" val="388704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22D571-4B32-FD6E-AC99-61C8F2B34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6190" r="3550" b="5952"/>
          <a:stretch/>
        </p:blipFill>
        <p:spPr>
          <a:xfrm>
            <a:off x="956582" y="249712"/>
            <a:ext cx="10278835" cy="6358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Parallelogram 68">
            <a:extLst>
              <a:ext uri="{FF2B5EF4-FFF2-40B4-BE49-F238E27FC236}">
                <a16:creationId xmlns:a16="http://schemas.microsoft.com/office/drawing/2014/main" id="{6F1F13E1-3C0F-0639-015B-F55DEA3B091C}"/>
              </a:ext>
            </a:extLst>
          </p:cNvPr>
          <p:cNvSpPr/>
          <p:nvPr/>
        </p:nvSpPr>
        <p:spPr>
          <a:xfrm>
            <a:off x="3560989" y="6213505"/>
            <a:ext cx="5070021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使用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Kibana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，自项目</a:t>
            </a:r>
            <a:r>
              <a:rPr lang="en-US" altLang="zh-CN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ElasticSearch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引擎获取的一个完整数据条目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E0B785-5E2F-9584-0AEA-5B42BA43798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72" name="Parallelogram 9">
              <a:extLst>
                <a:ext uri="{FF2B5EF4-FFF2-40B4-BE49-F238E27FC236}">
                  <a16:creationId xmlns:a16="http://schemas.microsoft.com/office/drawing/2014/main" id="{B828BC63-9E6A-3599-7770-AAE2517D2BC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AF9C2587-54DD-9A9C-EB42-8900373B03D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用户检索</a:t>
              </a:r>
            </a:p>
          </p:txBody>
        </p:sp>
        <p:pic>
          <p:nvPicPr>
            <p:cNvPr id="79" name="Graphic 78" descr="Magnifying glass">
              <a:extLst>
                <a:ext uri="{FF2B5EF4-FFF2-40B4-BE49-F238E27FC236}">
                  <a16:creationId xmlns:a16="http://schemas.microsoft.com/office/drawing/2014/main" id="{CCB60F8B-55EA-2646-4C1C-32F50538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8865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2A4237-1923-AD91-E0EF-6760664DE825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5" name="Parallelogram 9">
              <a:extLst>
                <a:ext uri="{FF2B5EF4-FFF2-40B4-BE49-F238E27FC236}">
                  <a16:creationId xmlns:a16="http://schemas.microsoft.com/office/drawing/2014/main" id="{ED7AC8B6-968C-21DA-BCEE-77176A6B1285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3207761-5009-E981-556D-B8C174DD1566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7" name="Graphic 6" descr="Magnifying glass">
              <a:extLst>
                <a:ext uri="{FF2B5EF4-FFF2-40B4-BE49-F238E27FC236}">
                  <a16:creationId xmlns:a16="http://schemas.microsoft.com/office/drawing/2014/main" id="{20F10529-FC72-EA87-C6F1-EF090A92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E4024FB3-4551-359C-D6FE-44A579EDF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7044" y="632484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36E6E3-BD01-591A-D435-970A1C8449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94437" y="637709"/>
            <a:ext cx="394748" cy="39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05C0B4-DEBC-1AD0-FFC0-779FDB199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59651" y="632484"/>
            <a:ext cx="399033" cy="393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E4B8F3-AB58-D655-0AF8-B2D9214655AB}"/>
              </a:ext>
            </a:extLst>
          </p:cNvPr>
          <p:cNvSpPr/>
          <p:nvPr/>
        </p:nvSpPr>
        <p:spPr>
          <a:xfrm>
            <a:off x="591106" y="1619909"/>
            <a:ext cx="11083822" cy="1999591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611F65-FF78-6AC3-707B-D29AED20EE34}"/>
              </a:ext>
            </a:extLst>
          </p:cNvPr>
          <p:cNvGrpSpPr/>
          <p:nvPr/>
        </p:nvGrpSpPr>
        <p:grpSpPr>
          <a:xfrm>
            <a:off x="913067" y="1350926"/>
            <a:ext cx="2223619" cy="488856"/>
            <a:chOff x="850981" y="2944779"/>
            <a:chExt cx="2223619" cy="4888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A920B0-C4F2-0E80-9232-3FF6DC36B473}"/>
                </a:ext>
              </a:extLst>
            </p:cNvPr>
            <p:cNvSpPr/>
            <p:nvPr/>
          </p:nvSpPr>
          <p:spPr>
            <a:xfrm>
              <a:off x="850981" y="2944779"/>
              <a:ext cx="2223619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单页</a:t>
              </a:r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WEB</a:t>
              </a:r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应用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86BC1B7-D6D9-166E-5ED8-9EA1200A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39E22B-AA37-C5A6-C27D-1A708063FB73}"/>
              </a:ext>
            </a:extLst>
          </p:cNvPr>
          <p:cNvSpPr txBox="1"/>
          <p:nvPr/>
        </p:nvSpPr>
        <p:spPr>
          <a:xfrm>
            <a:off x="677707" y="2049512"/>
            <a:ext cx="4942101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Vue 3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构建的单页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应用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，使用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Vite2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打包构建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Element UI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组件，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美观大方，简洁明了，体验流畅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搜索输入提示、搜索历史、数据概览、分页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等实用功能</a:t>
            </a:r>
            <a:endParaRPr lang="en-US" altLang="zh-CN" sz="1400" kern="1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搜索结果命中部分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高亮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点击跳转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源页面，方便快捷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A35932-3017-1F4E-6E66-67932C76E3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1171" r="73436" b="61251"/>
          <a:stretch/>
        </p:blipFill>
        <p:spPr>
          <a:xfrm>
            <a:off x="7658963" y="2713924"/>
            <a:ext cx="1550735" cy="57723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9E5B5-0D99-D459-1362-71ED72B5A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5066" r="68144" b="18399"/>
          <a:stretch/>
        </p:blipFill>
        <p:spPr>
          <a:xfrm>
            <a:off x="5619808" y="1765929"/>
            <a:ext cx="1859674" cy="152803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2A2ED6-DB85-BDBA-C3FE-67EDB71127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059" t="9286" r="42081" b="80168"/>
          <a:stretch/>
        </p:blipFill>
        <p:spPr>
          <a:xfrm>
            <a:off x="1828095" y="-848232"/>
            <a:ext cx="3030916" cy="7232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6347C3-3794-9E8B-D721-CA0DBD99965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74" t="20191" r="5388" b="61270"/>
          <a:stretch/>
        </p:blipFill>
        <p:spPr>
          <a:xfrm>
            <a:off x="7658963" y="1765929"/>
            <a:ext cx="3586608" cy="6087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571CE0-8A76-F056-16E7-FC1016D894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74" t="84029" r="34455" b="8843"/>
          <a:stretch/>
        </p:blipFill>
        <p:spPr>
          <a:xfrm>
            <a:off x="9389179" y="2713924"/>
            <a:ext cx="1889754" cy="2340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5ADFB1-9212-49A9-C7B7-1A5651FA66C7}"/>
              </a:ext>
            </a:extLst>
          </p:cNvPr>
          <p:cNvSpPr txBox="1"/>
          <p:nvPr/>
        </p:nvSpPr>
        <p:spPr>
          <a:xfrm>
            <a:off x="5682416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基于</a:t>
            </a:r>
            <a:r>
              <a:rPr lang="en-US" altLang="zh-CN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LocalStorage</a:t>
            </a:r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的搜索历史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9AF85-D24C-EB0C-D675-3DE1FAA65A7A}"/>
              </a:ext>
            </a:extLst>
          </p:cNvPr>
          <p:cNvSpPr txBox="1"/>
          <p:nvPr/>
        </p:nvSpPr>
        <p:spPr>
          <a:xfrm>
            <a:off x="7532804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搜索输入提示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5B832-8F9F-4507-873A-E3A4D6896F75}"/>
              </a:ext>
            </a:extLst>
          </p:cNvPr>
          <p:cNvSpPr txBox="1"/>
          <p:nvPr/>
        </p:nvSpPr>
        <p:spPr>
          <a:xfrm>
            <a:off x="8020554" y="2434958"/>
            <a:ext cx="2863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搜索结果命中部分高亮，关联度显示，点击跳转源页面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F26956-584C-60F7-84CC-2F5B41F03B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216" t="13309" r="34413" b="79563"/>
          <a:stretch/>
        </p:blipFill>
        <p:spPr>
          <a:xfrm>
            <a:off x="9389179" y="3056200"/>
            <a:ext cx="1889754" cy="2340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7EAB43-70E0-3942-F4C7-EF7AB31EB009}"/>
              </a:ext>
            </a:extLst>
          </p:cNvPr>
          <p:cNvSpPr txBox="1"/>
          <p:nvPr/>
        </p:nvSpPr>
        <p:spPr>
          <a:xfrm>
            <a:off x="9466827" y="3354218"/>
            <a:ext cx="1734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分页（上）与数据概览（下）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269EED8-7986-224A-D076-AA314708414C}"/>
              </a:ext>
            </a:extLst>
          </p:cNvPr>
          <p:cNvSpPr/>
          <p:nvPr/>
        </p:nvSpPr>
        <p:spPr>
          <a:xfrm>
            <a:off x="591106" y="4023040"/>
            <a:ext cx="11083822" cy="2385924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23DBEB-6A27-7A83-903A-B6BCDE48F783}"/>
              </a:ext>
            </a:extLst>
          </p:cNvPr>
          <p:cNvGrpSpPr/>
          <p:nvPr/>
        </p:nvGrpSpPr>
        <p:grpSpPr>
          <a:xfrm>
            <a:off x="913067" y="3778612"/>
            <a:ext cx="2026075" cy="488856"/>
            <a:chOff x="850980" y="2944779"/>
            <a:chExt cx="2026075" cy="48885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BCCED59-FF12-753A-9D10-A39F1FBFCC6B}"/>
                </a:ext>
              </a:extLst>
            </p:cNvPr>
            <p:cNvSpPr/>
            <p:nvPr/>
          </p:nvSpPr>
          <p:spPr>
            <a:xfrm>
              <a:off x="850980" y="2944779"/>
              <a:ext cx="2026075" cy="48885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ea typeface="微软雅黑" panose="020B0503020204020204" pitchFamily="34" charset="-122"/>
                </a:rPr>
                <a:t>   应用服务器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5470E7F-AF60-0E1A-7FBF-FE9063BE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34906" y="3045781"/>
              <a:ext cx="293832" cy="29383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38B023A-8870-8D2C-22D6-0671C4C5EE0F}"/>
              </a:ext>
            </a:extLst>
          </p:cNvPr>
          <p:cNvSpPr txBox="1"/>
          <p:nvPr/>
        </p:nvSpPr>
        <p:spPr>
          <a:xfrm>
            <a:off x="681788" y="4368470"/>
            <a:ext cx="10137263" cy="377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➢ 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Django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的应用服务器向上述单页</a:t>
            </a:r>
            <a:r>
              <a:rPr lang="en-US" altLang="zh-CN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1400" kern="1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应用提供了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两个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RESTful API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r>
              <a:rPr lang="zh-CN" altLang="en-US" sz="14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en-US" altLang="zh-CN" sz="1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D37E4E-DBC6-E583-3EF3-BA8D6C204681}"/>
              </a:ext>
            </a:extLst>
          </p:cNvPr>
          <p:cNvSpPr/>
          <p:nvPr/>
        </p:nvSpPr>
        <p:spPr>
          <a:xfrm>
            <a:off x="824601" y="4964388"/>
            <a:ext cx="4235050" cy="1255903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B9B6645-F669-7329-DA66-04567B8B55D9}"/>
              </a:ext>
            </a:extLst>
          </p:cNvPr>
          <p:cNvSpPr/>
          <p:nvPr/>
        </p:nvSpPr>
        <p:spPr>
          <a:xfrm>
            <a:off x="951727" y="4847204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suggest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F924C953-4824-241B-2123-8C16FC21E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79639"/>
              </p:ext>
            </p:extLst>
          </p:nvPr>
        </p:nvGraphicFramePr>
        <p:xfrm>
          <a:off x="950751" y="5192634"/>
          <a:ext cx="3976783" cy="9478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649449">
                  <a:extLst>
                    <a:ext uri="{9D8B030D-6E8A-4147-A177-3AD203B41FA5}">
                      <a16:colId xmlns:a16="http://schemas.microsoft.com/office/drawing/2014/main" val="59212865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2542968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90683999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147703187"/>
                    </a:ext>
                  </a:extLst>
                </a:gridCol>
                <a:gridCol w="685734">
                  <a:extLst>
                    <a:ext uri="{9D8B030D-6E8A-4147-A177-3AD203B41FA5}">
                      <a16:colId xmlns:a16="http://schemas.microsoft.com/office/drawing/2014/main" val="2317687834"/>
                    </a:ext>
                  </a:extLst>
                </a:gridCol>
              </a:tblGrid>
              <a:tr h="3009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入参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出参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3231"/>
                  </a:ext>
                </a:extLst>
              </a:tr>
              <a:tr h="31251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GET</a:t>
                      </a:r>
                      <a:endParaRPr lang="zh-CN" altLang="en-US" sz="12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7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24588"/>
                  </a:ext>
                </a:extLst>
              </a:tr>
              <a:tr h="334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suggest_data</a:t>
                      </a:r>
                      <a:endParaRPr lang="zh-CN" altLang="en-US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7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搜索建议（数组）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569040"/>
                  </a:ext>
                </a:extLst>
              </a:tr>
            </a:tbl>
          </a:graphicData>
        </a:graphic>
      </p:graphicFrame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1EEE14-F20E-FE43-3B6B-6E62DE0C3441}"/>
              </a:ext>
            </a:extLst>
          </p:cNvPr>
          <p:cNvSpPr/>
          <p:nvPr/>
        </p:nvSpPr>
        <p:spPr>
          <a:xfrm>
            <a:off x="5264658" y="4964387"/>
            <a:ext cx="6209847" cy="1255903"/>
          </a:xfrm>
          <a:prstGeom prst="roundRect">
            <a:avLst>
              <a:gd name="adj" fmla="val 2785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5449D1-E136-047F-03AC-C802AFB85006}"/>
              </a:ext>
            </a:extLst>
          </p:cNvPr>
          <p:cNvSpPr/>
          <p:nvPr/>
        </p:nvSpPr>
        <p:spPr>
          <a:xfrm>
            <a:off x="5428863" y="4847204"/>
            <a:ext cx="133427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search_result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graphicFrame>
        <p:nvGraphicFramePr>
          <p:cNvPr id="40" name="Table 38">
            <a:extLst>
              <a:ext uri="{FF2B5EF4-FFF2-40B4-BE49-F238E27FC236}">
                <a16:creationId xmlns:a16="http://schemas.microsoft.com/office/drawing/2014/main" id="{54DF33F4-EBA4-E4D4-7470-AB0EBC65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54541"/>
              </p:ext>
            </p:extLst>
          </p:nvPr>
        </p:nvGraphicFramePr>
        <p:xfrm>
          <a:off x="5412396" y="5192634"/>
          <a:ext cx="5950929" cy="9478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649449">
                  <a:extLst>
                    <a:ext uri="{9D8B030D-6E8A-4147-A177-3AD203B41FA5}">
                      <a16:colId xmlns:a16="http://schemas.microsoft.com/office/drawing/2014/main" val="59212865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25429684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3906839994"/>
                    </a:ext>
                  </a:extLst>
                </a:gridCol>
                <a:gridCol w="3663180">
                  <a:extLst>
                    <a:ext uri="{9D8B030D-6E8A-4147-A177-3AD203B41FA5}">
                      <a16:colId xmlns:a16="http://schemas.microsoft.com/office/drawing/2014/main" val="3147703187"/>
                    </a:ext>
                  </a:extLst>
                </a:gridCol>
              </a:tblGrid>
              <a:tr h="3009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类型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入参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出参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73231"/>
                  </a:ext>
                </a:extLst>
              </a:tr>
              <a:tr h="6468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GET</a:t>
                      </a:r>
                      <a:endParaRPr lang="zh-CN" altLang="en-US" sz="12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endParaRPr lang="en-US" altLang="zh-CN" sz="800" dirty="0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搜索关键词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key_words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（搜索关键词）、</a:t>
                      </a:r>
                      <a:r>
                        <a:rPr lang="en-US" altLang="zh-CN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duration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（搜索用时（秒））、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page_size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（一页结果数）、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page_index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（页码）、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total_pages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（总页数）、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total_result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（结果数）、</a:t>
                      </a:r>
                      <a:r>
                        <a:rPr lang="en-US" altLang="zh-CN" sz="800" dirty="0" err="1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search_data</a:t>
                      </a:r>
                      <a:r>
                        <a:rPr lang="zh-CN" altLang="en-US" sz="800" dirty="0"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（搜索结果）</a:t>
                      </a:r>
                      <a:endParaRPr lang="en-US" altLang="zh-CN" sz="800" dirty="0" err="1"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24588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AA356-7A6A-EC2C-4E42-B25CDBB11433}"/>
              </a:ext>
            </a:extLst>
          </p:cNvPr>
          <p:cNvCxnSpPr>
            <a:cxnSpLocks/>
          </p:cNvCxnSpPr>
          <p:nvPr/>
        </p:nvCxnSpPr>
        <p:spPr>
          <a:xfrm>
            <a:off x="5001923" y="3619500"/>
            <a:ext cx="0" cy="40354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8D8B57-B839-CDB5-57B2-FBF835A34DF7}"/>
              </a:ext>
            </a:extLst>
          </p:cNvPr>
          <p:cNvCxnSpPr>
            <a:cxnSpLocks/>
          </p:cNvCxnSpPr>
          <p:nvPr/>
        </p:nvCxnSpPr>
        <p:spPr>
          <a:xfrm flipV="1">
            <a:off x="7321808" y="3619500"/>
            <a:ext cx="0" cy="403540"/>
          </a:xfrm>
          <a:prstGeom prst="straightConnector1">
            <a:avLst/>
          </a:prstGeom>
          <a:ln>
            <a:solidFill>
              <a:srgbClr val="B8280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8FEDC6-1210-CE87-A614-9CA6D590D94C}"/>
              </a:ext>
            </a:extLst>
          </p:cNvPr>
          <p:cNvSpPr/>
          <p:nvPr/>
        </p:nvSpPr>
        <p:spPr>
          <a:xfrm>
            <a:off x="4705205" y="3742896"/>
            <a:ext cx="593435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Request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436268-1F3F-A6A1-3C89-D4B09192F959}"/>
              </a:ext>
            </a:extLst>
          </p:cNvPr>
          <p:cNvSpPr/>
          <p:nvPr/>
        </p:nvSpPr>
        <p:spPr>
          <a:xfrm>
            <a:off x="6998496" y="3742745"/>
            <a:ext cx="646624" cy="1488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Response</a:t>
            </a:r>
            <a:endParaRPr lang="zh-CN" alt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3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8829D4-621E-F4B8-175F-DFC231B9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4" y="384048"/>
            <a:ext cx="10471252" cy="6089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5E4E6C92-311B-70D5-7567-FF545CD57830}"/>
              </a:ext>
            </a:extLst>
          </p:cNvPr>
          <p:cNvSpPr/>
          <p:nvPr/>
        </p:nvSpPr>
        <p:spPr>
          <a:xfrm>
            <a:off x="4884092" y="6213505"/>
            <a:ext cx="2423816" cy="266924"/>
          </a:xfrm>
          <a:prstGeom prst="parallelogram">
            <a:avLst/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前端</a:t>
            </a:r>
            <a:r>
              <a:rPr lang="en-US" altLang="zh-CN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WEB</a:t>
            </a:r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应用：单页搜索引擎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2F71F9-28D4-B775-BF99-00A8C2A8CBD1}"/>
              </a:ext>
            </a:extLst>
          </p:cNvPr>
          <p:cNvSpPr/>
          <p:nvPr/>
        </p:nvSpPr>
        <p:spPr>
          <a:xfrm>
            <a:off x="956877" y="1691393"/>
            <a:ext cx="3226504" cy="1059428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BDC63-5A83-447A-7AE1-AF6768D876C3}"/>
              </a:ext>
            </a:extLst>
          </p:cNvPr>
          <p:cNvSpPr/>
          <p:nvPr/>
        </p:nvSpPr>
        <p:spPr>
          <a:xfrm>
            <a:off x="2570129" y="2628607"/>
            <a:ext cx="12774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搜索与搜索建议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B302FC-7047-BE5C-6F5B-31B41931C15B}"/>
              </a:ext>
            </a:extLst>
          </p:cNvPr>
          <p:cNvSpPr/>
          <p:nvPr/>
        </p:nvSpPr>
        <p:spPr>
          <a:xfrm>
            <a:off x="956877" y="3429000"/>
            <a:ext cx="3226504" cy="2705099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0F1D09-4F02-A357-4879-0305AF131D95}"/>
              </a:ext>
            </a:extLst>
          </p:cNvPr>
          <p:cNvSpPr/>
          <p:nvPr/>
        </p:nvSpPr>
        <p:spPr>
          <a:xfrm>
            <a:off x="2779679" y="3306786"/>
            <a:ext cx="85830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搜索历史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6C9BAE-E057-75AF-4465-B314647D05C1}"/>
              </a:ext>
            </a:extLst>
          </p:cNvPr>
          <p:cNvSpPr/>
          <p:nvPr/>
        </p:nvSpPr>
        <p:spPr>
          <a:xfrm>
            <a:off x="4467848" y="1196341"/>
            <a:ext cx="3403612" cy="381000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70CC55-EB15-50BA-0F31-9BB3CCE35694}"/>
              </a:ext>
            </a:extLst>
          </p:cNvPr>
          <p:cNvSpPr/>
          <p:nvPr/>
        </p:nvSpPr>
        <p:spPr>
          <a:xfrm>
            <a:off x="7163490" y="1264627"/>
            <a:ext cx="141594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结果数与搜索用时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98FE62-CC15-F2F9-43F2-3F00703E43A9}"/>
              </a:ext>
            </a:extLst>
          </p:cNvPr>
          <p:cNvSpPr/>
          <p:nvPr/>
        </p:nvSpPr>
        <p:spPr>
          <a:xfrm>
            <a:off x="4394194" y="2704854"/>
            <a:ext cx="6631946" cy="1059428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490E76-0312-01FC-196E-A624DDEF2A82}"/>
              </a:ext>
            </a:extLst>
          </p:cNvPr>
          <p:cNvSpPr/>
          <p:nvPr/>
        </p:nvSpPr>
        <p:spPr>
          <a:xfrm>
            <a:off x="9738360" y="3642068"/>
            <a:ext cx="851370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搜索结果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45BA66-CE8D-8E13-CD77-E9ADE731C458}"/>
              </a:ext>
            </a:extLst>
          </p:cNvPr>
          <p:cNvSpPr/>
          <p:nvPr/>
        </p:nvSpPr>
        <p:spPr>
          <a:xfrm>
            <a:off x="4394194" y="5490624"/>
            <a:ext cx="3812546" cy="430116"/>
          </a:xfrm>
          <a:prstGeom prst="roundRect">
            <a:avLst>
              <a:gd name="adj" fmla="val 2052"/>
            </a:avLst>
          </a:prstGeom>
          <a:noFill/>
          <a:ln w="19050">
            <a:solidFill>
              <a:srgbClr val="B8280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203E3E-7D85-84DE-A87F-EF51F113B2E6}"/>
              </a:ext>
            </a:extLst>
          </p:cNvPr>
          <p:cNvSpPr/>
          <p:nvPr/>
        </p:nvSpPr>
        <p:spPr>
          <a:xfrm>
            <a:off x="7924800" y="5577389"/>
            <a:ext cx="568953" cy="2444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A6D1B"/>
              </a:gs>
              <a:gs pos="100000">
                <a:srgbClr val="DA5C15"/>
              </a:gs>
            </a:gsLst>
            <a:lin ang="108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等线" panose="02010600030101010101" pitchFamily="2" charset="-122"/>
              </a:rPr>
              <a:t>分页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EABDF-FF9F-F45B-1F37-A06C9CF946E4}"/>
              </a:ext>
            </a:extLst>
          </p:cNvPr>
          <p:cNvSpPr txBox="1"/>
          <p:nvPr/>
        </p:nvSpPr>
        <p:spPr>
          <a:xfrm>
            <a:off x="5366235" y="3354820"/>
            <a:ext cx="2443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按搜索打分关联度降序排序，关联度越高越匹配</a:t>
            </a:r>
            <a:endParaRPr lang="en-US" altLang="zh-C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3AB3-8528-4261-535A-9942B0FA0CC2}"/>
              </a:ext>
            </a:extLst>
          </p:cNvPr>
          <p:cNvGrpSpPr/>
          <p:nvPr/>
        </p:nvGrpSpPr>
        <p:grpSpPr>
          <a:xfrm>
            <a:off x="486116" y="469227"/>
            <a:ext cx="2834599" cy="615906"/>
            <a:chOff x="4692356" y="2423156"/>
            <a:chExt cx="2665315" cy="579124"/>
          </a:xfrm>
        </p:grpSpPr>
        <p:sp>
          <p:nvSpPr>
            <p:cNvPr id="22" name="Parallelogram 9">
              <a:extLst>
                <a:ext uri="{FF2B5EF4-FFF2-40B4-BE49-F238E27FC236}">
                  <a16:creationId xmlns:a16="http://schemas.microsoft.com/office/drawing/2014/main" id="{76450108-6BFC-14CD-576A-DBA24F892D50}"/>
                </a:ext>
              </a:extLst>
            </p:cNvPr>
            <p:cNvSpPr/>
            <p:nvPr/>
          </p:nvSpPr>
          <p:spPr>
            <a:xfrm>
              <a:off x="4692356" y="2423156"/>
              <a:ext cx="2203744" cy="529594"/>
            </a:xfrm>
            <a:custGeom>
              <a:avLst/>
              <a:gdLst>
                <a:gd name="connsiteX0" fmla="*/ 0 w 2095500"/>
                <a:gd name="connsiteY0" fmla="*/ 529589 h 529589"/>
                <a:gd name="connsiteX1" fmla="*/ 132397 w 2095500"/>
                <a:gd name="connsiteY1" fmla="*/ 0 h 529589"/>
                <a:gd name="connsiteX2" fmla="*/ 2095500 w 2095500"/>
                <a:gd name="connsiteY2" fmla="*/ 0 h 529589"/>
                <a:gd name="connsiteX3" fmla="*/ 1963103 w 2095500"/>
                <a:gd name="connsiteY3" fmla="*/ 529589 h 529589"/>
                <a:gd name="connsiteX4" fmla="*/ 0 w 2095500"/>
                <a:gd name="connsiteY4" fmla="*/ 529589 h 529589"/>
                <a:gd name="connsiteX0" fmla="*/ 0 w 1969293"/>
                <a:gd name="connsiteY0" fmla="*/ 529589 h 529589"/>
                <a:gd name="connsiteX1" fmla="*/ 6190 w 1969293"/>
                <a:gd name="connsiteY1" fmla="*/ 0 h 529589"/>
                <a:gd name="connsiteX2" fmla="*/ 1969293 w 1969293"/>
                <a:gd name="connsiteY2" fmla="*/ 0 h 529589"/>
                <a:gd name="connsiteX3" fmla="*/ 1836896 w 1969293"/>
                <a:gd name="connsiteY3" fmla="*/ 529589 h 529589"/>
                <a:gd name="connsiteX4" fmla="*/ 0 w 1969293"/>
                <a:gd name="connsiteY4" fmla="*/ 529589 h 529589"/>
                <a:gd name="connsiteX0" fmla="*/ 134471 w 2103764"/>
                <a:gd name="connsiteY0" fmla="*/ 529589 h 529589"/>
                <a:gd name="connsiteX1" fmla="*/ 140661 w 2103764"/>
                <a:gd name="connsiteY1" fmla="*/ 0 h 529589"/>
                <a:gd name="connsiteX2" fmla="*/ 2103764 w 2103764"/>
                <a:gd name="connsiteY2" fmla="*/ 0 h 529589"/>
                <a:gd name="connsiteX3" fmla="*/ 1971367 w 2103764"/>
                <a:gd name="connsiteY3" fmla="*/ 529589 h 529589"/>
                <a:gd name="connsiteX4" fmla="*/ 134471 w 2103764"/>
                <a:gd name="connsiteY4" fmla="*/ 529589 h 529589"/>
                <a:gd name="connsiteX0" fmla="*/ 242619 w 2211912"/>
                <a:gd name="connsiteY0" fmla="*/ 529589 h 529589"/>
                <a:gd name="connsiteX1" fmla="*/ 248809 w 2211912"/>
                <a:gd name="connsiteY1" fmla="*/ 0 h 529589"/>
                <a:gd name="connsiteX2" fmla="*/ 2211912 w 2211912"/>
                <a:gd name="connsiteY2" fmla="*/ 0 h 529589"/>
                <a:gd name="connsiteX3" fmla="*/ 2079515 w 2211912"/>
                <a:gd name="connsiteY3" fmla="*/ 529589 h 529589"/>
                <a:gd name="connsiteX4" fmla="*/ 242619 w 2211912"/>
                <a:gd name="connsiteY4" fmla="*/ 529589 h 529589"/>
                <a:gd name="connsiteX0" fmla="*/ 227302 w 2196595"/>
                <a:gd name="connsiteY0" fmla="*/ 529589 h 529589"/>
                <a:gd name="connsiteX1" fmla="*/ 233492 w 2196595"/>
                <a:gd name="connsiteY1" fmla="*/ 0 h 529589"/>
                <a:gd name="connsiteX2" fmla="*/ 2196595 w 2196595"/>
                <a:gd name="connsiteY2" fmla="*/ 0 h 529589"/>
                <a:gd name="connsiteX3" fmla="*/ 2064198 w 2196595"/>
                <a:gd name="connsiteY3" fmla="*/ 529589 h 529589"/>
                <a:gd name="connsiteX4" fmla="*/ 227302 w 2196595"/>
                <a:gd name="connsiteY4" fmla="*/ 529589 h 529589"/>
                <a:gd name="connsiteX0" fmla="*/ 234451 w 2203744"/>
                <a:gd name="connsiteY0" fmla="*/ 529594 h 529594"/>
                <a:gd name="connsiteX1" fmla="*/ 240641 w 2203744"/>
                <a:gd name="connsiteY1" fmla="*/ 5 h 529594"/>
                <a:gd name="connsiteX2" fmla="*/ 2203744 w 2203744"/>
                <a:gd name="connsiteY2" fmla="*/ 5 h 529594"/>
                <a:gd name="connsiteX3" fmla="*/ 2071347 w 2203744"/>
                <a:gd name="connsiteY3" fmla="*/ 529594 h 529594"/>
                <a:gd name="connsiteX4" fmla="*/ 234451 w 2203744"/>
                <a:gd name="connsiteY4" fmla="*/ 529594 h 5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744" h="529594">
                  <a:moveTo>
                    <a:pt x="234451" y="529594"/>
                  </a:moveTo>
                  <a:cubicBezTo>
                    <a:pt x="-70667" y="529276"/>
                    <a:pt x="-87653" y="-2059"/>
                    <a:pt x="240641" y="5"/>
                  </a:cubicBezTo>
                  <a:lnTo>
                    <a:pt x="2203744" y="5"/>
                  </a:lnTo>
                  <a:lnTo>
                    <a:pt x="2071347" y="529594"/>
                  </a:lnTo>
                  <a:lnTo>
                    <a:pt x="234451" y="529594"/>
                  </a:lnTo>
                  <a:close/>
                </a:path>
              </a:pathLst>
            </a:custGeom>
            <a:gradFill>
              <a:gsLst>
                <a:gs pos="0">
                  <a:srgbClr val="DA6D1B">
                    <a:alpha val="0"/>
                  </a:srgbClr>
                </a:gs>
                <a:gs pos="100000">
                  <a:srgbClr val="DA5C15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0F0C26C-B1E4-5FD7-6DDA-E9757FAFF21B}"/>
                </a:ext>
              </a:extLst>
            </p:cNvPr>
            <p:cNvSpPr/>
            <p:nvPr/>
          </p:nvSpPr>
          <p:spPr>
            <a:xfrm>
              <a:off x="5266849" y="2522221"/>
              <a:ext cx="2090822" cy="480059"/>
            </a:xfrm>
            <a:prstGeom prst="parallelogram">
              <a:avLst/>
            </a:prstGeom>
            <a:gradFill>
              <a:gsLst>
                <a:gs pos="0">
                  <a:srgbClr val="DA6D1B"/>
                </a:gs>
                <a:gs pos="100000">
                  <a:srgbClr val="DA5C15"/>
                </a:gs>
              </a:gsLst>
              <a:lin ang="10800000" scaled="1"/>
            </a:gradFill>
            <a:ln w="285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结果呈现</a:t>
              </a: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C698159-9665-1BA2-58E8-E3187F129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076" y="2464118"/>
              <a:ext cx="439102" cy="439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505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1921</Words>
  <Application>Microsoft Office PowerPoint</Application>
  <PresentationFormat>Widescreen</PresentationFormat>
  <Paragraphs>282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仿宋</vt:lpstr>
      <vt:lpstr>优设标题黑</vt:lpstr>
      <vt:lpstr>微软雅黑</vt:lpstr>
      <vt:lpstr>方正大标宋简体</vt:lpstr>
      <vt:lpstr>方正赵孟頫行书 简繁</vt:lpstr>
      <vt:lpstr>Arial</vt:lpstr>
      <vt:lpstr>Bahnschrift SemiBold SemiConden</vt:lpstr>
      <vt:lpstr>Calibri</vt:lpstr>
      <vt:lpstr>Consolas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Dongyuan Fu</dc:creator>
  <cp:lastModifiedBy>Fu Dongyuan</cp:lastModifiedBy>
  <cp:revision>4</cp:revision>
  <dcterms:created xsi:type="dcterms:W3CDTF">2022-06-03T11:12:21Z</dcterms:created>
  <dcterms:modified xsi:type="dcterms:W3CDTF">2022-06-04T18:12:07Z</dcterms:modified>
</cp:coreProperties>
</file>